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3" r:id="rId4"/>
  </p:sldMasterIdLst>
  <p:sldIdLst>
    <p:sldId id="259" r:id="rId5"/>
    <p:sldId id="261" r:id="rId6"/>
  </p:sldIdLst>
  <p:sldSz cx="42800588"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458" userDrawn="1">
          <p15:clr>
            <a:srgbClr val="A4A3A4"/>
          </p15:clr>
        </p15:guide>
        <p15:guide id="3" orient="horz" pos="95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terson, Helen" initials="PH" lastIdx="1" clrIdx="0">
    <p:extLst>
      <p:ext uri="{19B8F6BF-5375-455C-9EA6-DF929625EA0E}">
        <p15:presenceInfo xmlns:p15="http://schemas.microsoft.com/office/powerpoint/2012/main" userId="S::ucyihcp@ucl.ac.uk::5f259b6b-27f6-4b09-8495-590a8edf87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5F6"/>
    <a:srgbClr val="E6E6E6"/>
    <a:srgbClr val="FBF3F7"/>
    <a:srgbClr val="E6ECED"/>
    <a:srgbClr val="E5E5DE"/>
    <a:srgbClr val="F4F5EC"/>
    <a:srgbClr val="F6F6F6"/>
    <a:srgbClr val="CCFFFF"/>
    <a:srgbClr val="DCD7DB"/>
    <a:srgbClr val="DCD2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7" autoAdjust="0"/>
    <p:restoredTop sz="92359" autoAdjust="0"/>
  </p:normalViewPr>
  <p:slideViewPr>
    <p:cSldViewPr snapToGrid="0" showGuides="1">
      <p:cViewPr varScale="1">
        <p:scale>
          <a:sx n="35" d="100"/>
          <a:sy n="35" d="100"/>
        </p:scale>
        <p:origin x="1240" y="280"/>
      </p:cViewPr>
      <p:guideLst>
        <p:guide pos="13458"/>
        <p:guide orient="horz" pos="95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commentAuthors" Target="commentAuthor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0 Landscape Poster -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2939639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0 Landscape Poster -  3 columns, 11 boxes v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9" name="Rectangle 8">
            <a:extLst>
              <a:ext uri="{FF2B5EF4-FFF2-40B4-BE49-F238E27FC236}">
                <a16:creationId xmlns:a16="http://schemas.microsoft.com/office/drawing/2014/main" id="{8B43F24F-F0FB-412D-9664-1168B0AE1CEF}"/>
              </a:ext>
              <a:ext uri="{C183D7F6-B498-43B3-948B-1728B52AA6E4}">
                <adec:decorative xmlns:adec="http://schemas.microsoft.com/office/drawing/2017/decorative" val="1"/>
              </a:ext>
            </a:extLst>
          </p:cNvPr>
          <p:cNvSpPr/>
          <p:nvPr/>
        </p:nvSpPr>
        <p:spPr>
          <a:xfrm>
            <a:off x="1020132" y="5859463"/>
            <a:ext cx="17416624"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5" name="Content Placeholder 4">
            <a:extLst>
              <a:ext uri="{FF2B5EF4-FFF2-40B4-BE49-F238E27FC236}">
                <a16:creationId xmlns:a16="http://schemas.microsoft.com/office/drawing/2014/main" id="{53CD4AAC-44F7-4065-A428-4A870F2B2CEF}"/>
              </a:ext>
            </a:extLst>
          </p:cNvPr>
          <p:cNvSpPr>
            <a:spLocks noGrp="1"/>
          </p:cNvSpPr>
          <p:nvPr>
            <p:ph sz="quarter" idx="15" hasCustomPrompt="1"/>
          </p:nvPr>
        </p:nvSpPr>
        <p:spPr>
          <a:xfrm>
            <a:off x="1022351" y="5859786"/>
            <a:ext cx="17415944" cy="105048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0" name="Rectangle 9">
            <a:extLst>
              <a:ext uri="{FF2B5EF4-FFF2-40B4-BE49-F238E27FC236}">
                <a16:creationId xmlns:a16="http://schemas.microsoft.com/office/drawing/2014/main" id="{1AB46ECE-0E13-4515-9430-332A23640361}"/>
              </a:ext>
              <a:ext uri="{C183D7F6-B498-43B3-948B-1728B52AA6E4}">
                <adec:decorative xmlns:adec="http://schemas.microsoft.com/office/drawing/2017/decorative" val="1"/>
              </a:ext>
            </a:extLst>
          </p:cNvPr>
          <p:cNvSpPr/>
          <p:nvPr/>
        </p:nvSpPr>
        <p:spPr>
          <a:xfrm>
            <a:off x="1020132" y="17104383"/>
            <a:ext cx="9637974" cy="104904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3" name="Content Placeholder 32">
            <a:extLst>
              <a:ext uri="{FF2B5EF4-FFF2-40B4-BE49-F238E27FC236}">
                <a16:creationId xmlns:a16="http://schemas.microsoft.com/office/drawing/2014/main" id="{6BCD20C3-2203-4639-8AA5-6E0473699AB7}"/>
              </a:ext>
            </a:extLst>
          </p:cNvPr>
          <p:cNvSpPr>
            <a:spLocks noGrp="1"/>
          </p:cNvSpPr>
          <p:nvPr>
            <p:ph sz="quarter" idx="16" hasCustomPrompt="1"/>
          </p:nvPr>
        </p:nvSpPr>
        <p:spPr>
          <a:xfrm>
            <a:off x="1022351" y="17104383"/>
            <a:ext cx="9635332" cy="104904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1" name="Rectangle 10">
            <a:extLst>
              <a:ext uri="{FF2B5EF4-FFF2-40B4-BE49-F238E27FC236}">
                <a16:creationId xmlns:a16="http://schemas.microsoft.com/office/drawing/2014/main" id="{629FEC58-A4F3-4197-81B4-E6B1FBA9593F}"/>
              </a:ext>
              <a:ext uri="{C183D7F6-B498-43B3-948B-1728B52AA6E4}">
                <adec:decorative xmlns:adec="http://schemas.microsoft.com/office/drawing/2017/decorative" val="1"/>
              </a:ext>
            </a:extLst>
          </p:cNvPr>
          <p:cNvSpPr/>
          <p:nvPr/>
        </p:nvSpPr>
        <p:spPr>
          <a:xfrm>
            <a:off x="11391901" y="17105379"/>
            <a:ext cx="7044858" cy="10489404"/>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5" name="Content Placeholder 34">
            <a:extLst>
              <a:ext uri="{FF2B5EF4-FFF2-40B4-BE49-F238E27FC236}">
                <a16:creationId xmlns:a16="http://schemas.microsoft.com/office/drawing/2014/main" id="{E2C72D6E-B012-4960-AFAF-2935F5655271}"/>
              </a:ext>
            </a:extLst>
          </p:cNvPr>
          <p:cNvSpPr>
            <a:spLocks noGrp="1"/>
          </p:cNvSpPr>
          <p:nvPr>
            <p:ph sz="quarter" idx="17" hasCustomPrompt="1"/>
          </p:nvPr>
        </p:nvSpPr>
        <p:spPr>
          <a:xfrm>
            <a:off x="11390572" y="17103637"/>
            <a:ext cx="7047259" cy="104911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7" name="Rectangle 16">
            <a:extLst>
              <a:ext uri="{FF2B5EF4-FFF2-40B4-BE49-F238E27FC236}">
                <a16:creationId xmlns:a16="http://schemas.microsoft.com/office/drawing/2014/main" id="{63912914-2747-4DDE-8D76-5195595D4A64}"/>
              </a:ext>
              <a:ext uri="{C183D7F6-B498-43B3-948B-1728B52AA6E4}">
                <adec:decorative xmlns:adec="http://schemas.microsoft.com/office/drawing/2017/decorative" val="1"/>
              </a:ext>
            </a:extLst>
          </p:cNvPr>
          <p:cNvSpPr/>
          <p:nvPr/>
        </p:nvSpPr>
        <p:spPr>
          <a:xfrm>
            <a:off x="19187327" y="5859464"/>
            <a:ext cx="12210169" cy="7696748"/>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6" name="Content Placeholder 35">
            <a:extLst>
              <a:ext uri="{FF2B5EF4-FFF2-40B4-BE49-F238E27FC236}">
                <a16:creationId xmlns:a16="http://schemas.microsoft.com/office/drawing/2014/main" id="{28C20B94-8FCB-4CD3-BA6F-B68019414536}"/>
              </a:ext>
            </a:extLst>
          </p:cNvPr>
          <p:cNvSpPr>
            <a:spLocks noGrp="1"/>
          </p:cNvSpPr>
          <p:nvPr>
            <p:ph sz="quarter" idx="18" hasCustomPrompt="1"/>
          </p:nvPr>
        </p:nvSpPr>
        <p:spPr>
          <a:xfrm>
            <a:off x="19186575" y="5858717"/>
            <a:ext cx="12210169" cy="769535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9" name="Rectangle 18">
            <a:extLst>
              <a:ext uri="{FF2B5EF4-FFF2-40B4-BE49-F238E27FC236}">
                <a16:creationId xmlns:a16="http://schemas.microsoft.com/office/drawing/2014/main" id="{1BEB6CBD-170B-4F09-B2F0-698A9A96E623}"/>
              </a:ext>
              <a:ext uri="{C183D7F6-B498-43B3-948B-1728B52AA6E4}">
                <adec:decorative xmlns:adec="http://schemas.microsoft.com/office/drawing/2017/decorative" val="1"/>
              </a:ext>
            </a:extLst>
          </p:cNvPr>
          <p:cNvSpPr/>
          <p:nvPr/>
        </p:nvSpPr>
        <p:spPr>
          <a:xfrm>
            <a:off x="19200978" y="14286397"/>
            <a:ext cx="12210169" cy="7692541"/>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7" name="Content Placeholder 36">
            <a:extLst>
              <a:ext uri="{FF2B5EF4-FFF2-40B4-BE49-F238E27FC236}">
                <a16:creationId xmlns:a16="http://schemas.microsoft.com/office/drawing/2014/main" id="{DCBBFD08-AD1E-491B-9C58-47D0A41FB674}"/>
              </a:ext>
            </a:extLst>
          </p:cNvPr>
          <p:cNvSpPr>
            <a:spLocks noGrp="1"/>
          </p:cNvSpPr>
          <p:nvPr>
            <p:ph sz="quarter" idx="19" hasCustomPrompt="1"/>
          </p:nvPr>
        </p:nvSpPr>
        <p:spPr>
          <a:xfrm>
            <a:off x="19200974" y="14285127"/>
            <a:ext cx="12210169" cy="769381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1" name="Rectangle 20">
            <a:extLst>
              <a:ext uri="{FF2B5EF4-FFF2-40B4-BE49-F238E27FC236}">
                <a16:creationId xmlns:a16="http://schemas.microsoft.com/office/drawing/2014/main" id="{F798A082-AC4D-4A8D-9CF2-9430DF1C5F78}"/>
              </a:ext>
              <a:ext uri="{C183D7F6-B498-43B3-948B-1728B52AA6E4}">
                <adec:decorative xmlns:adec="http://schemas.microsoft.com/office/drawing/2017/decorative" val="1"/>
              </a:ext>
            </a:extLst>
          </p:cNvPr>
          <p:cNvSpPr/>
          <p:nvPr/>
        </p:nvSpPr>
        <p:spPr>
          <a:xfrm>
            <a:off x="19200979" y="22703580"/>
            <a:ext cx="12211605" cy="4891203"/>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8" name="Content Placeholder 37">
            <a:extLst>
              <a:ext uri="{FF2B5EF4-FFF2-40B4-BE49-F238E27FC236}">
                <a16:creationId xmlns:a16="http://schemas.microsoft.com/office/drawing/2014/main" id="{69CB0982-D2DA-488C-998B-7DC9B88A3E1C}"/>
              </a:ext>
            </a:extLst>
          </p:cNvPr>
          <p:cNvSpPr>
            <a:spLocks noGrp="1"/>
          </p:cNvSpPr>
          <p:nvPr>
            <p:ph sz="quarter" idx="20" hasCustomPrompt="1"/>
          </p:nvPr>
        </p:nvSpPr>
        <p:spPr>
          <a:xfrm>
            <a:off x="19200976" y="22703644"/>
            <a:ext cx="12210168" cy="489113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FF2B5EF4-FFF2-40B4-BE49-F238E27FC236}">
                <a16:creationId xmlns:a16="http://schemas.microsoft.com/office/drawing/2014/main" id="{DE17EA3D-1D97-402B-951A-07B65353F3E1}"/>
              </a:ext>
              <a:ext uri="{C183D7F6-B498-43B3-948B-1728B52AA6E4}">
                <adec:decorative xmlns:adec="http://schemas.microsoft.com/office/drawing/2017/decorative" val="1"/>
              </a:ext>
            </a:extLst>
          </p:cNvPr>
          <p:cNvSpPr/>
          <p:nvPr/>
        </p:nvSpPr>
        <p:spPr>
          <a:xfrm>
            <a:off x="32133600" y="5857200"/>
            <a:ext cx="9643126"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9" name="Content Placeholder 38">
            <a:extLst>
              <a:ext uri="{FF2B5EF4-FFF2-40B4-BE49-F238E27FC236}">
                <a16:creationId xmlns:a16="http://schemas.microsoft.com/office/drawing/2014/main" id="{E3800366-A01C-4055-B3B8-37E3F51B2C3D}"/>
              </a:ext>
            </a:extLst>
          </p:cNvPr>
          <p:cNvSpPr>
            <a:spLocks noGrp="1"/>
          </p:cNvSpPr>
          <p:nvPr>
            <p:ph sz="quarter" idx="21" hasCustomPrompt="1"/>
          </p:nvPr>
        </p:nvSpPr>
        <p:spPr>
          <a:xfrm>
            <a:off x="32131986" y="5858717"/>
            <a:ext cx="9646252" cy="105036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3" name="Rectangle 12">
            <a:extLst>
              <a:ext uri="{FF2B5EF4-FFF2-40B4-BE49-F238E27FC236}">
                <a16:creationId xmlns:a16="http://schemas.microsoft.com/office/drawing/2014/main" id="{8DBB5D15-5B0D-4AD2-A799-ADC5BDBD177B}"/>
              </a:ext>
              <a:ext uri="{C183D7F6-B498-43B3-948B-1728B52AA6E4}">
                <adec:decorative xmlns:adec="http://schemas.microsoft.com/office/drawing/2017/decorative" val="1"/>
              </a:ext>
            </a:extLst>
          </p:cNvPr>
          <p:cNvSpPr/>
          <p:nvPr/>
        </p:nvSpPr>
        <p:spPr>
          <a:xfrm>
            <a:off x="32147841" y="17095791"/>
            <a:ext cx="4458885" cy="4883015"/>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0" name="Content Placeholder 39">
            <a:extLst>
              <a:ext uri="{FF2B5EF4-FFF2-40B4-BE49-F238E27FC236}">
                <a16:creationId xmlns:a16="http://schemas.microsoft.com/office/drawing/2014/main" id="{E8B00910-BAB4-498C-B8BA-9E5D259C2CDD}"/>
              </a:ext>
            </a:extLst>
          </p:cNvPr>
          <p:cNvSpPr>
            <a:spLocks noGrp="1"/>
          </p:cNvSpPr>
          <p:nvPr>
            <p:ph sz="quarter" idx="22" hasCustomPrompt="1"/>
          </p:nvPr>
        </p:nvSpPr>
        <p:spPr>
          <a:xfrm>
            <a:off x="32147841" y="17095987"/>
            <a:ext cx="4460069" cy="48829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6" name="Rectangle 15">
            <a:extLst>
              <a:ext uri="{FF2B5EF4-FFF2-40B4-BE49-F238E27FC236}">
                <a16:creationId xmlns:a16="http://schemas.microsoft.com/office/drawing/2014/main" id="{BBD276F9-89C3-4113-840D-B73A8EC65C36}"/>
              </a:ext>
              <a:ext uri="{C183D7F6-B498-43B3-948B-1728B52AA6E4}">
                <adec:decorative xmlns:adec="http://schemas.microsoft.com/office/drawing/2017/decorative" val="1"/>
              </a:ext>
            </a:extLst>
          </p:cNvPr>
          <p:cNvSpPr/>
          <p:nvPr/>
        </p:nvSpPr>
        <p:spPr>
          <a:xfrm>
            <a:off x="37341983" y="17095792"/>
            <a:ext cx="4436255" cy="4883146"/>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1" name="Content Placeholder 40">
            <a:extLst>
              <a:ext uri="{FF2B5EF4-FFF2-40B4-BE49-F238E27FC236}">
                <a16:creationId xmlns:a16="http://schemas.microsoft.com/office/drawing/2014/main" id="{13F1650C-45E1-44EE-9057-F0205C66164C}"/>
              </a:ext>
            </a:extLst>
          </p:cNvPr>
          <p:cNvSpPr>
            <a:spLocks noGrp="1"/>
          </p:cNvSpPr>
          <p:nvPr>
            <p:ph sz="quarter" idx="23" hasCustomPrompt="1"/>
          </p:nvPr>
        </p:nvSpPr>
        <p:spPr>
          <a:xfrm>
            <a:off x="37340799" y="17095987"/>
            <a:ext cx="4435927" cy="48830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4" name="Rectangle 13">
            <a:extLst>
              <a:ext uri="{FF2B5EF4-FFF2-40B4-BE49-F238E27FC236}">
                <a16:creationId xmlns:a16="http://schemas.microsoft.com/office/drawing/2014/main" id="{36E3DF8E-C4AE-42AE-9D54-DAF4F3D3BE66}"/>
              </a:ext>
              <a:ext uri="{C183D7F6-B498-43B3-948B-1728B52AA6E4}">
                <adec:decorative xmlns:adec="http://schemas.microsoft.com/office/drawing/2017/decorative" val="1"/>
              </a:ext>
            </a:extLst>
          </p:cNvPr>
          <p:cNvSpPr/>
          <p:nvPr/>
        </p:nvSpPr>
        <p:spPr>
          <a:xfrm>
            <a:off x="32147841" y="22713183"/>
            <a:ext cx="4458885"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2" name="Content Placeholder 41">
            <a:extLst>
              <a:ext uri="{FF2B5EF4-FFF2-40B4-BE49-F238E27FC236}">
                <a16:creationId xmlns:a16="http://schemas.microsoft.com/office/drawing/2014/main" id="{C8755E73-48C4-4B30-AEC3-CF06E9993461}"/>
              </a:ext>
            </a:extLst>
          </p:cNvPr>
          <p:cNvSpPr>
            <a:spLocks noGrp="1"/>
          </p:cNvSpPr>
          <p:nvPr>
            <p:ph sz="quarter" idx="24" hasCustomPrompt="1"/>
          </p:nvPr>
        </p:nvSpPr>
        <p:spPr>
          <a:xfrm>
            <a:off x="32147841" y="22713183"/>
            <a:ext cx="4460069"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Rectangle 14">
            <a:extLst>
              <a:ext uri="{FF2B5EF4-FFF2-40B4-BE49-F238E27FC236}">
                <a16:creationId xmlns:a16="http://schemas.microsoft.com/office/drawing/2014/main" id="{E6861DA8-30DB-48AE-B570-F97069B994CF}"/>
              </a:ext>
              <a:ext uri="{C183D7F6-B498-43B3-948B-1728B52AA6E4}">
                <adec:decorative xmlns:adec="http://schemas.microsoft.com/office/drawing/2017/decorative" val="1"/>
              </a:ext>
            </a:extLst>
          </p:cNvPr>
          <p:cNvSpPr/>
          <p:nvPr/>
        </p:nvSpPr>
        <p:spPr>
          <a:xfrm>
            <a:off x="37341983" y="22713183"/>
            <a:ext cx="4434743"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3" name="Content Placeholder 42">
            <a:extLst>
              <a:ext uri="{FF2B5EF4-FFF2-40B4-BE49-F238E27FC236}">
                <a16:creationId xmlns:a16="http://schemas.microsoft.com/office/drawing/2014/main" id="{63D3E744-6C56-4C5F-88D6-4844FC847B5A}"/>
              </a:ext>
            </a:extLst>
          </p:cNvPr>
          <p:cNvSpPr>
            <a:spLocks noGrp="1"/>
          </p:cNvSpPr>
          <p:nvPr>
            <p:ph sz="quarter" idx="25" hasCustomPrompt="1"/>
          </p:nvPr>
        </p:nvSpPr>
        <p:spPr>
          <a:xfrm>
            <a:off x="37340800" y="22713183"/>
            <a:ext cx="4435926"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62"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531600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4" pos="19785">
          <p15:clr>
            <a:srgbClr val="FBAE40"/>
          </p15:clr>
        </p15:guide>
        <p15:guide id="15" pos="12074">
          <p15:clr>
            <a:srgbClr val="FBAE40"/>
          </p15:clr>
        </p15:guide>
        <p15:guide id="21" pos="11621">
          <p15:clr>
            <a:srgbClr val="FBAE40"/>
          </p15:clr>
        </p15:guide>
        <p15:guide id="23" pos="202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UCL Colour Palet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0962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667">
          <p15:clr>
            <a:srgbClr val="FBAE40"/>
          </p15:clr>
        </p15:guide>
        <p15:guide id="7" pos="26294">
          <p15:clr>
            <a:srgbClr val="FBAE40"/>
          </p15:clr>
        </p15:guide>
        <p15:guide id="8" orient="horz" pos="17361">
          <p15:clr>
            <a:srgbClr val="FBAE40"/>
          </p15:clr>
        </p15:guide>
        <p15:guide id="9" orient="horz" pos="368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0 Landscape Poster -  3 column guid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2816288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8899">
          <p15:clr>
            <a:srgbClr val="FBAE40"/>
          </p15:clr>
        </p15:guide>
        <p15:guide id="2" pos="9353">
          <p15:clr>
            <a:srgbClr val="FBAE40"/>
          </p15:clr>
        </p15:guide>
        <p15:guide id="3" pos="17608">
          <p15:clr>
            <a:srgbClr val="FBAE40"/>
          </p15:clr>
        </p15:guide>
        <p15:guide id="4" pos="180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0 Landscape Poster - 3 columns v2">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val="1"/>
              </a:ext>
            </a:extLst>
          </p:cNvPr>
          <p:cNvSpPr/>
          <p:nvPr/>
        </p:nvSpPr>
        <p:spPr>
          <a:xfrm>
            <a:off x="1022351" y="5857198"/>
            <a:ext cx="13104812" cy="7696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2">
            <a:extLst>
              <a:ext uri="{C183D7F6-B498-43B3-948B-1728B52AA6E4}">
                <adec:decorative xmlns:adec="http://schemas.microsoft.com/office/drawing/2017/decorative" val="0"/>
              </a:ext>
            </a:extLst>
          </p:cNvPr>
          <p:cNvSpPr>
            <a:spLocks noGrp="1"/>
          </p:cNvSpPr>
          <p:nvPr>
            <p:ph sz="quarter" idx="18" hasCustomPrompt="1"/>
          </p:nvPr>
        </p:nvSpPr>
        <p:spPr>
          <a:xfrm>
            <a:off x="1022351" y="5857198"/>
            <a:ext cx="13104812" cy="770697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 name="Rectangle 3">
            <a:extLst>
              <a:ext uri="{C183D7F6-B498-43B3-948B-1728B52AA6E4}">
                <adec:decorative xmlns:adec="http://schemas.microsoft.com/office/drawing/2017/decorative" val="1"/>
              </a:ext>
            </a:extLst>
          </p:cNvPr>
          <p:cNvSpPr/>
          <p:nvPr/>
        </p:nvSpPr>
        <p:spPr>
          <a:xfrm>
            <a:off x="1022400" y="14290306"/>
            <a:ext cx="13104000" cy="13305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Content Placeholder 4"/>
          <p:cNvSpPr>
            <a:spLocks noGrp="1"/>
          </p:cNvSpPr>
          <p:nvPr>
            <p:ph sz="quarter" idx="22" hasCustomPrompt="1"/>
          </p:nvPr>
        </p:nvSpPr>
        <p:spPr>
          <a:xfrm>
            <a:off x="1022400" y="14290306"/>
            <a:ext cx="13104000" cy="1330537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8" name="Rectangle 17">
            <a:extLst>
              <a:ext uri="{C183D7F6-B498-43B3-948B-1728B52AA6E4}">
                <adec:decorative xmlns:adec="http://schemas.microsoft.com/office/drawing/2017/decorative" val="1"/>
              </a:ext>
            </a:extLst>
          </p:cNvPr>
          <p:cNvSpPr/>
          <p:nvPr/>
        </p:nvSpPr>
        <p:spPr>
          <a:xfrm>
            <a:off x="14858565" y="5857198"/>
            <a:ext cx="13094134" cy="133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Content Placeholder 2"/>
          <p:cNvSpPr>
            <a:spLocks noGrp="1"/>
          </p:cNvSpPr>
          <p:nvPr>
            <p:ph sz="quarter" idx="16" hasCustomPrompt="1"/>
          </p:nvPr>
        </p:nvSpPr>
        <p:spPr>
          <a:xfrm>
            <a:off x="14857200" y="5857198"/>
            <a:ext cx="13095499" cy="133380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4" name="Rectangle 23">
            <a:extLst>
              <a:ext uri="{C183D7F6-B498-43B3-948B-1728B52AA6E4}">
                <adec:decorative xmlns:adec="http://schemas.microsoft.com/office/drawing/2017/decorative" val="1"/>
              </a:ext>
            </a:extLst>
          </p:cNvPr>
          <p:cNvSpPr/>
          <p:nvPr/>
        </p:nvSpPr>
        <p:spPr>
          <a:xfrm>
            <a:off x="14858237" y="19889788"/>
            <a:ext cx="13094463" cy="7705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Content Placeholder 2"/>
          <p:cNvSpPr>
            <a:spLocks noGrp="1"/>
          </p:cNvSpPr>
          <p:nvPr>
            <p:ph sz="quarter" idx="20" hasCustomPrompt="1"/>
          </p:nvPr>
        </p:nvSpPr>
        <p:spPr>
          <a:xfrm>
            <a:off x="14858236" y="19889788"/>
            <a:ext cx="13094463" cy="770589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9" name="Rectangle 18">
            <a:extLst>
              <a:ext uri="{C183D7F6-B498-43B3-948B-1728B52AA6E4}">
                <adec:decorative xmlns:adec="http://schemas.microsoft.com/office/drawing/2017/decorative" val="1"/>
              </a:ext>
            </a:extLst>
          </p:cNvPr>
          <p:cNvSpPr/>
          <p:nvPr/>
        </p:nvSpPr>
        <p:spPr>
          <a:xfrm>
            <a:off x="28674000" y="5857198"/>
            <a:ext cx="13104000" cy="7706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2"/>
          <p:cNvSpPr>
            <a:spLocks noGrp="1"/>
          </p:cNvSpPr>
          <p:nvPr>
            <p:ph sz="quarter" idx="17" hasCustomPrompt="1"/>
          </p:nvPr>
        </p:nvSpPr>
        <p:spPr>
          <a:xfrm>
            <a:off x="28674000" y="5857198"/>
            <a:ext cx="13104000" cy="77069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2" name="Rectangle 21">
            <a:extLst>
              <a:ext uri="{C183D7F6-B498-43B3-948B-1728B52AA6E4}">
                <adec:decorative xmlns:adec="http://schemas.microsoft.com/office/drawing/2017/decorative" val="1"/>
              </a:ext>
            </a:extLst>
          </p:cNvPr>
          <p:cNvSpPr/>
          <p:nvPr/>
        </p:nvSpPr>
        <p:spPr>
          <a:xfrm>
            <a:off x="28674000" y="14290306"/>
            <a:ext cx="13104000" cy="7688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2"/>
          <p:cNvSpPr>
            <a:spLocks noGrp="1"/>
          </p:cNvSpPr>
          <p:nvPr>
            <p:ph sz="quarter" idx="19" hasCustomPrompt="1"/>
          </p:nvPr>
        </p:nvSpPr>
        <p:spPr>
          <a:xfrm>
            <a:off x="28674000" y="14290306"/>
            <a:ext cx="13104000" cy="76886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8674000" y="22698000"/>
            <a:ext cx="13104000" cy="48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2"/>
          <p:cNvSpPr>
            <a:spLocks noGrp="1"/>
          </p:cNvSpPr>
          <p:nvPr>
            <p:ph sz="quarter" idx="21" hasCustomPrompt="1"/>
          </p:nvPr>
        </p:nvSpPr>
        <p:spPr>
          <a:xfrm>
            <a:off x="28674000" y="22698075"/>
            <a:ext cx="13104000" cy="489760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2396510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guide id="2" pos="8899">
          <p15:clr>
            <a:srgbClr val="FBAE40"/>
          </p15:clr>
        </p15:guide>
        <p15:guide id="3" pos="9353">
          <p15:clr>
            <a:srgbClr val="FBAE40"/>
          </p15:clr>
        </p15:guide>
        <p15:guide id="4" pos="17608">
          <p15:clr>
            <a:srgbClr val="FBAE40"/>
          </p15:clr>
        </p15:guide>
        <p15:guide id="5" pos="180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0 Landscape Poster -  4 column guid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descr="Authors"/>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descr="Department or institution"/>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descr="Exclusion area"/>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descr="Contact details"/>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descr="Collaborator logos"/>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5968392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13254">
          <p15:clr>
            <a:srgbClr val="FBAE40"/>
          </p15:clr>
        </p15:guide>
        <p15:guide id="41" pos="13707">
          <p15:clr>
            <a:srgbClr val="FBAE40"/>
          </p15:clr>
        </p15:guide>
        <p15:guide id="42" pos="6722">
          <p15:clr>
            <a:srgbClr val="FBAE40"/>
          </p15:clr>
        </p15:guide>
        <p15:guide id="43" pos="7176">
          <p15:clr>
            <a:srgbClr val="FBAE40"/>
          </p15:clr>
        </p15:guide>
        <p15:guide id="44" pos="20239">
          <p15:clr>
            <a:srgbClr val="FBAE40"/>
          </p15:clr>
        </p15:guide>
        <p15:guide id="45" pos="1978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0 Landscape Poster -  4 columns v1">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GB" dirty="0"/>
              <a:t> </a:t>
            </a:r>
            <a:r>
              <a:rPr lang="en-US" dirty="0"/>
              <a:t>–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 name="Rectangle 1">
            <a:extLst>
              <a:ext uri="{C183D7F6-B498-43B3-948B-1728B52AA6E4}">
                <adec:decorative xmlns:adec="http://schemas.microsoft.com/office/drawing/2017/decorative" val="1"/>
              </a:ext>
            </a:extLst>
          </p:cNvPr>
          <p:cNvSpPr/>
          <p:nvPr/>
        </p:nvSpPr>
        <p:spPr>
          <a:xfrm>
            <a:off x="1022400"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 name="Content Placeholder 3"/>
          <p:cNvSpPr>
            <a:spLocks noGrp="1"/>
          </p:cNvSpPr>
          <p:nvPr>
            <p:ph sz="quarter" idx="15" hasCustomPrompt="1"/>
          </p:nvPr>
        </p:nvSpPr>
        <p:spPr>
          <a:xfrm>
            <a:off x="1022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i="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val="1"/>
              </a:ext>
            </a:extLst>
          </p:cNvPr>
          <p:cNvSpPr/>
          <p:nvPr/>
        </p:nvSpPr>
        <p:spPr>
          <a:xfrm>
            <a:off x="11417536" y="5856016"/>
            <a:ext cx="9623189"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6" hasCustomPrompt="1"/>
          </p:nvPr>
        </p:nvSpPr>
        <p:spPr>
          <a:xfrm>
            <a:off x="11417535" y="5856016"/>
            <a:ext cx="9623189"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8" name="Rectangle 17">
            <a:extLst>
              <a:ext uri="{C183D7F6-B498-43B3-948B-1728B52AA6E4}">
                <adec:decorative xmlns:adec="http://schemas.microsoft.com/office/drawing/2017/decorative" val="1"/>
              </a:ext>
            </a:extLst>
          </p:cNvPr>
          <p:cNvSpPr/>
          <p:nvPr/>
        </p:nvSpPr>
        <p:spPr>
          <a:xfrm>
            <a:off x="21743509"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Content Placeholder 3"/>
          <p:cNvSpPr>
            <a:spLocks noGrp="1"/>
          </p:cNvSpPr>
          <p:nvPr>
            <p:ph sz="quarter" idx="17" hasCustomPrompt="1"/>
          </p:nvPr>
        </p:nvSpPr>
        <p:spPr>
          <a:xfrm>
            <a:off x="21743509"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Rectangle 19">
            <a:extLst>
              <a:ext uri="{C183D7F6-B498-43B3-948B-1728B52AA6E4}">
                <adec:decorative xmlns:adec="http://schemas.microsoft.com/office/drawing/2017/decorative" val="1"/>
              </a:ext>
            </a:extLst>
          </p:cNvPr>
          <p:cNvSpPr/>
          <p:nvPr/>
        </p:nvSpPr>
        <p:spPr>
          <a:xfrm>
            <a:off x="32127972"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3"/>
          <p:cNvSpPr>
            <a:spLocks noGrp="1"/>
          </p:cNvSpPr>
          <p:nvPr>
            <p:ph sz="quarter" idx="18" hasCustomPrompt="1"/>
          </p:nvPr>
        </p:nvSpPr>
        <p:spPr>
          <a:xfrm>
            <a:off x="32126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8011288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15:clr>
            <a:srgbClr val="FBAE40"/>
          </p15:clr>
        </p15:guide>
        <p15:guide id="40" orient="horz" pos="3684">
          <p15:clr>
            <a:srgbClr val="FBAE40"/>
          </p15:clr>
        </p15:guide>
        <p15:guide id="41" pos="13254">
          <p15:clr>
            <a:srgbClr val="FBAE40"/>
          </p15:clr>
        </p15:guide>
        <p15:guide id="42" pos="13707">
          <p15:clr>
            <a:srgbClr val="FBAE40"/>
          </p15:clr>
        </p15:guide>
        <p15:guide id="45" pos="19785">
          <p15:clr>
            <a:srgbClr val="FBAE40"/>
          </p15:clr>
        </p15:guide>
        <p15:guide id="46" pos="20239">
          <p15:clr>
            <a:srgbClr val="FBAE40"/>
          </p15:clr>
        </p15:guide>
        <p15:guide id="47" pos="7176">
          <p15:clr>
            <a:srgbClr val="FBAE40"/>
          </p15:clr>
        </p15:guide>
        <p15:guide id="48" pos="672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0 Landscape Poster - 3 columns, 7 box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val="1"/>
              </a:ext>
            </a:extLst>
          </p:cNvPr>
          <p:cNvSpPr/>
          <p:nvPr/>
        </p:nvSpPr>
        <p:spPr>
          <a:xfrm>
            <a:off x="1029757"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9757"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val="1"/>
              </a:ext>
            </a:extLst>
          </p:cNvPr>
          <p:cNvSpPr/>
          <p:nvPr/>
        </p:nvSpPr>
        <p:spPr>
          <a:xfrm>
            <a:off x="1022400" y="22698075"/>
            <a:ext cx="9647284" cy="489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8075"/>
            <a:ext cx="9647284" cy="48974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val="1"/>
              </a:ext>
            </a:extLst>
          </p:cNvPr>
          <p:cNvSpPr/>
          <p:nvPr/>
        </p:nvSpPr>
        <p:spPr>
          <a:xfrm>
            <a:off x="11403021" y="5857200"/>
            <a:ext cx="20005667" cy="21738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403021" y="5857200"/>
            <a:ext cx="20005667" cy="217383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1435"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1435"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7" name="Rectangle 36">
            <a:extLst>
              <a:ext uri="{C183D7F6-B498-43B3-948B-1728B52AA6E4}">
                <adec:decorative xmlns:adec="http://schemas.microsoft.com/office/drawing/2017/decorative" val="1"/>
              </a:ext>
            </a:extLst>
          </p:cNvPr>
          <p:cNvSpPr/>
          <p:nvPr/>
        </p:nvSpPr>
        <p:spPr>
          <a:xfrm>
            <a:off x="32130000" y="11456066"/>
            <a:ext cx="9647284"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0000" y="11456066"/>
            <a:ext cx="9647284"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9" name="Rectangle 38">
            <a:extLst>
              <a:ext uri="{C183D7F6-B498-43B3-948B-1728B52AA6E4}">
                <adec:decorative xmlns:adec="http://schemas.microsoft.com/office/drawing/2017/decorative" val="1"/>
              </a:ext>
            </a:extLst>
          </p:cNvPr>
          <p:cNvSpPr/>
          <p:nvPr/>
        </p:nvSpPr>
        <p:spPr>
          <a:xfrm>
            <a:off x="32130000" y="19920313"/>
            <a:ext cx="9647284" cy="76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0000" y="19919601"/>
            <a:ext cx="9647284" cy="767591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3573721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7176">
          <p15:clr>
            <a:srgbClr val="FBAE40"/>
          </p15:clr>
        </p15:guide>
        <p15:guide id="41" pos="19785">
          <p15:clr>
            <a:srgbClr val="FBAE40"/>
          </p15:clr>
        </p15:guide>
        <p15:guide id="42" pos="6722">
          <p15:clr>
            <a:srgbClr val="FBAE40"/>
          </p15:clr>
        </p15:guide>
        <p15:guide id="43" pos="2023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0 Landscape Poster -  4 columns v2">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val="1"/>
              </a:ext>
            </a:extLst>
          </p:cNvPr>
          <p:cNvSpPr/>
          <p:nvPr/>
        </p:nvSpPr>
        <p:spPr>
          <a:xfrm>
            <a:off x="1022400" y="22687007"/>
            <a:ext cx="9647284" cy="4906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87007"/>
            <a:ext cx="9647284" cy="49069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8" name="Rectangle 7">
            <a:extLst>
              <a:ext uri="{C183D7F6-B498-43B3-948B-1728B52AA6E4}">
                <adec:decorative xmlns:adec="http://schemas.microsoft.com/office/drawing/2017/decorative" val="1"/>
              </a:ext>
            </a:extLst>
          </p:cNvPr>
          <p:cNvSpPr/>
          <p:nvPr/>
        </p:nvSpPr>
        <p:spPr>
          <a:xfrm>
            <a:off x="11389828" y="5857200"/>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89828"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val="1"/>
              </a:ext>
            </a:extLst>
          </p:cNvPr>
          <p:cNvSpPr/>
          <p:nvPr/>
        </p:nvSpPr>
        <p:spPr>
          <a:xfrm>
            <a:off x="21764130" y="5857199"/>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21764130"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9088" y="5857200"/>
            <a:ext cx="9639150"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9088" y="5857200"/>
            <a:ext cx="9639150"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2139088" y="11456066"/>
            <a:ext cx="9639150"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9088" y="11456066"/>
            <a:ext cx="9639150"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val="1"/>
              </a:ext>
            </a:extLst>
          </p:cNvPr>
          <p:cNvSpPr/>
          <p:nvPr/>
        </p:nvSpPr>
        <p:spPr>
          <a:xfrm>
            <a:off x="32139088" y="19879186"/>
            <a:ext cx="9639150" cy="7717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9088" y="19879186"/>
            <a:ext cx="9639150" cy="771770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26366839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0" orient="horz" pos="3684">
          <p15:clr>
            <a:srgbClr val="FBAE40"/>
          </p15:clr>
        </p15:guide>
        <p15:guide id="41" pos="13254">
          <p15:clr>
            <a:srgbClr val="FBAE40"/>
          </p15:clr>
        </p15:guide>
        <p15:guide id="42" pos="19785">
          <p15:clr>
            <a:srgbClr val="FBAE40"/>
          </p15:clr>
        </p15:guide>
        <p15:guide id="43" pos="20239">
          <p15:clr>
            <a:srgbClr val="FBAE40"/>
          </p15:clr>
        </p15:guide>
        <p15:guide id="44" pos="1370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0 Landscape Poster - 3 columns, 11 boxes v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200"/>
            <a:ext cx="9647284" cy="770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200"/>
            <a:ext cx="9647284" cy="770627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val="1"/>
              </a:ext>
            </a:extLst>
          </p:cNvPr>
          <p:cNvSpPr/>
          <p:nvPr/>
        </p:nvSpPr>
        <p:spPr>
          <a:xfrm>
            <a:off x="1022400" y="22695215"/>
            <a:ext cx="9647284" cy="4900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5215"/>
            <a:ext cx="9647284" cy="490029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2" name="Rectangle 11">
            <a:extLst>
              <a:ext uri="{C183D7F6-B498-43B3-948B-1728B52AA6E4}">
                <adec:decorative xmlns:adec="http://schemas.microsoft.com/office/drawing/2017/decorative" val="1"/>
              </a:ext>
            </a:extLst>
          </p:cNvPr>
          <p:cNvSpPr/>
          <p:nvPr/>
        </p:nvSpPr>
        <p:spPr>
          <a:xfrm>
            <a:off x="11392485" y="5857200"/>
            <a:ext cx="6169504"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11392485" y="5857200"/>
            <a:ext cx="6169504"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6" name="Rectangle 25">
            <a:extLst>
              <a:ext uri="{C183D7F6-B498-43B3-948B-1728B52AA6E4}">
                <adec:decorative xmlns:adec="http://schemas.microsoft.com/office/drawing/2017/decorative" val="1"/>
              </a:ext>
            </a:extLst>
          </p:cNvPr>
          <p:cNvSpPr/>
          <p:nvPr/>
        </p:nvSpPr>
        <p:spPr>
          <a:xfrm>
            <a:off x="18313200"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Content Placeholder 3"/>
          <p:cNvSpPr>
            <a:spLocks noGrp="1"/>
          </p:cNvSpPr>
          <p:nvPr>
            <p:ph sz="quarter" idx="26" hasCustomPrompt="1"/>
          </p:nvPr>
        </p:nvSpPr>
        <p:spPr>
          <a:xfrm>
            <a:off x="18313200"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5238859"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3"/>
          <p:cNvSpPr>
            <a:spLocks noGrp="1"/>
          </p:cNvSpPr>
          <p:nvPr>
            <p:ph sz="quarter" idx="27" hasCustomPrompt="1"/>
          </p:nvPr>
        </p:nvSpPr>
        <p:spPr>
          <a:xfrm>
            <a:off x="25238859"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val="1"/>
              </a:ext>
            </a:extLst>
          </p:cNvPr>
          <p:cNvSpPr/>
          <p:nvPr/>
        </p:nvSpPr>
        <p:spPr>
          <a:xfrm>
            <a:off x="11392484"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92484"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4" name="Rectangle 23">
            <a:extLst>
              <a:ext uri="{C183D7F6-B498-43B3-948B-1728B52AA6E4}">
                <adec:decorative xmlns:adec="http://schemas.microsoft.com/office/drawing/2017/decorative" val="1"/>
              </a:ext>
            </a:extLst>
          </p:cNvPr>
          <p:cNvSpPr/>
          <p:nvPr/>
        </p:nvSpPr>
        <p:spPr>
          <a:xfrm>
            <a:off x="21764940"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Content Placeholder 3"/>
          <p:cNvSpPr>
            <a:spLocks noGrp="1"/>
          </p:cNvSpPr>
          <p:nvPr>
            <p:ph sz="quarter" idx="25" hasCustomPrompt="1"/>
          </p:nvPr>
        </p:nvSpPr>
        <p:spPr>
          <a:xfrm>
            <a:off x="21764940"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4764"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4764"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2134764" y="11478368"/>
            <a:ext cx="9647284" cy="7692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4764" y="11478368"/>
            <a:ext cx="9647284" cy="76922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val="1"/>
              </a:ext>
            </a:extLst>
          </p:cNvPr>
          <p:cNvSpPr/>
          <p:nvPr/>
        </p:nvSpPr>
        <p:spPr>
          <a:xfrm>
            <a:off x="32134764" y="19879943"/>
            <a:ext cx="9647284" cy="7715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4764" y="19879943"/>
            <a:ext cx="9647284" cy="77155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195176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os="6722">
          <p15:clr>
            <a:srgbClr val="FBAE40"/>
          </p15:clr>
        </p15:guide>
        <p15:guide id="41" pos="7176">
          <p15:clr>
            <a:srgbClr val="FBAE40"/>
          </p15:clr>
        </p15:guide>
        <p15:guide id="45" pos="19785">
          <p15:clr>
            <a:srgbClr val="FBAE40"/>
          </p15:clr>
        </p15:guide>
        <p15:guide id="46" pos="202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0 Landscape Poster -  3 columns, 13 box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indent="0">
              <a:buNone/>
              <a:defRPr sz="4800" b="1" baseline="0">
                <a:solidFill>
                  <a:schemeClr val="bg1"/>
                </a:solidFill>
                <a:latin typeface="+mj-lt"/>
              </a:defRPr>
            </a:lvl1pPr>
          </a:lstStyle>
          <a:p>
            <a:pPr lvl="0"/>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val="1"/>
              </a:ext>
            </a:extLst>
          </p:cNvPr>
          <p:cNvSpPr/>
          <p:nvPr/>
        </p:nvSpPr>
        <p:spPr>
          <a:xfrm>
            <a:off x="1022400" y="5857200"/>
            <a:ext cx="13104763" cy="1047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2"/>
          <p:cNvSpPr>
            <a:spLocks noGrp="1"/>
          </p:cNvSpPr>
          <p:nvPr>
            <p:ph sz="quarter" idx="18" hasCustomPrompt="1"/>
          </p:nvPr>
        </p:nvSpPr>
        <p:spPr>
          <a:xfrm>
            <a:off x="1022400" y="5857200"/>
            <a:ext cx="13104763" cy="104742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 name="Rectangle 3">
            <a:extLst>
              <a:ext uri="{C183D7F6-B498-43B3-948B-1728B52AA6E4}">
                <adec:decorative xmlns:adec="http://schemas.microsoft.com/office/drawing/2017/decorative" val="1"/>
              </a:ext>
            </a:extLst>
          </p:cNvPr>
          <p:cNvSpPr/>
          <p:nvPr/>
        </p:nvSpPr>
        <p:spPr>
          <a:xfrm>
            <a:off x="1022400" y="17077765"/>
            <a:ext cx="6192788" cy="10499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Content Placeholder 2"/>
          <p:cNvSpPr>
            <a:spLocks noGrp="1"/>
          </p:cNvSpPr>
          <p:nvPr>
            <p:ph sz="quarter" idx="22" hasCustomPrompt="1"/>
          </p:nvPr>
        </p:nvSpPr>
        <p:spPr>
          <a:xfrm>
            <a:off x="1022400" y="17078609"/>
            <a:ext cx="6192788" cy="1049853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7" name="Rectangle 26">
            <a:extLst>
              <a:ext uri="{C183D7F6-B498-43B3-948B-1728B52AA6E4}">
                <adec:decorative xmlns:adec="http://schemas.microsoft.com/office/drawing/2017/decorative" val="1"/>
              </a:ext>
            </a:extLst>
          </p:cNvPr>
          <p:cNvSpPr/>
          <p:nvPr/>
        </p:nvSpPr>
        <p:spPr>
          <a:xfrm>
            <a:off x="7945349" y="17076920"/>
            <a:ext cx="6181814" cy="10500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Content Placeholder 2"/>
          <p:cNvSpPr>
            <a:spLocks noGrp="1"/>
          </p:cNvSpPr>
          <p:nvPr>
            <p:ph sz="quarter" idx="23" hasCustomPrompt="1"/>
          </p:nvPr>
        </p:nvSpPr>
        <p:spPr>
          <a:xfrm>
            <a:off x="7945349" y="17077765"/>
            <a:ext cx="6181814" cy="1049937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8" name="Rectangle 17">
            <a:extLst>
              <a:ext uri="{C183D7F6-B498-43B3-948B-1728B52AA6E4}">
                <adec:decorative xmlns:adec="http://schemas.microsoft.com/office/drawing/2017/decorative" val="1"/>
              </a:ext>
            </a:extLst>
          </p:cNvPr>
          <p:cNvSpPr/>
          <p:nvPr/>
        </p:nvSpPr>
        <p:spPr>
          <a:xfrm>
            <a:off x="14861102" y="5857200"/>
            <a:ext cx="13090778" cy="7694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Content Placeholder 2"/>
          <p:cNvSpPr>
            <a:spLocks noGrp="1"/>
          </p:cNvSpPr>
          <p:nvPr>
            <p:ph sz="quarter" idx="16" hasCustomPrompt="1"/>
          </p:nvPr>
        </p:nvSpPr>
        <p:spPr>
          <a:xfrm>
            <a:off x="14861102" y="5857200"/>
            <a:ext cx="13090778" cy="770003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3" name="Rectangle 42">
            <a:extLst>
              <a:ext uri="{C183D7F6-B498-43B3-948B-1728B52AA6E4}">
                <adec:decorative xmlns:adec="http://schemas.microsoft.com/office/drawing/2017/decorative" val="1"/>
              </a:ext>
            </a:extLst>
          </p:cNvPr>
          <p:cNvSpPr/>
          <p:nvPr/>
        </p:nvSpPr>
        <p:spPr>
          <a:xfrm>
            <a:off x="14861102" y="14273214"/>
            <a:ext cx="13104000" cy="13304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Content Placeholder 2"/>
          <p:cNvSpPr>
            <a:spLocks noGrp="1"/>
          </p:cNvSpPr>
          <p:nvPr>
            <p:ph sz="quarter" idx="30" hasCustomPrompt="1"/>
          </p:nvPr>
        </p:nvSpPr>
        <p:spPr>
          <a:xfrm>
            <a:off x="14861102" y="14273213"/>
            <a:ext cx="13104000" cy="133044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val="1"/>
              </a:ext>
            </a:extLst>
          </p:cNvPr>
          <p:cNvSpPr/>
          <p:nvPr/>
        </p:nvSpPr>
        <p:spPr>
          <a:xfrm>
            <a:off x="28689442" y="5857200"/>
            <a:ext cx="6176821"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2"/>
          <p:cNvSpPr>
            <a:spLocks noGrp="1"/>
          </p:cNvSpPr>
          <p:nvPr>
            <p:ph sz="quarter" idx="24" hasCustomPrompt="1"/>
          </p:nvPr>
        </p:nvSpPr>
        <p:spPr>
          <a:xfrm>
            <a:off x="28689442" y="5857200"/>
            <a:ext cx="6176821"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val="1"/>
              </a:ext>
            </a:extLst>
          </p:cNvPr>
          <p:cNvSpPr/>
          <p:nvPr/>
        </p:nvSpPr>
        <p:spPr>
          <a:xfrm>
            <a:off x="35603825" y="5857200"/>
            <a:ext cx="6177600"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2"/>
          <p:cNvSpPr>
            <a:spLocks noGrp="1"/>
          </p:cNvSpPr>
          <p:nvPr>
            <p:ph sz="quarter" idx="25" hasCustomPrompt="1"/>
          </p:nvPr>
        </p:nvSpPr>
        <p:spPr>
          <a:xfrm>
            <a:off x="35603825" y="5857200"/>
            <a:ext cx="6177600"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28689442" y="14273190"/>
            <a:ext cx="6176821" cy="4895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2"/>
          <p:cNvSpPr>
            <a:spLocks noGrp="1"/>
          </p:cNvSpPr>
          <p:nvPr>
            <p:ph sz="quarter" idx="26" hasCustomPrompt="1"/>
          </p:nvPr>
        </p:nvSpPr>
        <p:spPr>
          <a:xfrm>
            <a:off x="28689442" y="14273190"/>
            <a:ext cx="6176821" cy="48956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5603825" y="14273219"/>
            <a:ext cx="6177600" cy="489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2"/>
          <p:cNvSpPr>
            <a:spLocks noGrp="1"/>
          </p:cNvSpPr>
          <p:nvPr>
            <p:ph sz="quarter" idx="27" hasCustomPrompt="1"/>
          </p:nvPr>
        </p:nvSpPr>
        <p:spPr>
          <a:xfrm>
            <a:off x="35603825" y="14273213"/>
            <a:ext cx="6177600" cy="48970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39" name="Rectangle 38">
            <a:extLst>
              <a:ext uri="{C183D7F6-B498-43B3-948B-1728B52AA6E4}">
                <adec:decorative xmlns:adec="http://schemas.microsoft.com/office/drawing/2017/decorative" val="1"/>
              </a:ext>
            </a:extLst>
          </p:cNvPr>
          <p:cNvSpPr/>
          <p:nvPr/>
        </p:nvSpPr>
        <p:spPr>
          <a:xfrm>
            <a:off x="28689442" y="19905965"/>
            <a:ext cx="6176821"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2"/>
          <p:cNvSpPr>
            <a:spLocks noGrp="1"/>
          </p:cNvSpPr>
          <p:nvPr>
            <p:ph sz="quarter" idx="28" hasCustomPrompt="1"/>
          </p:nvPr>
        </p:nvSpPr>
        <p:spPr>
          <a:xfrm>
            <a:off x="28689442" y="19905964"/>
            <a:ext cx="6176821"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1" name="Rectangle 40">
            <a:extLst>
              <a:ext uri="{C183D7F6-B498-43B3-948B-1728B52AA6E4}">
                <adec:decorative xmlns:adec="http://schemas.microsoft.com/office/drawing/2017/decorative" val="1"/>
              </a:ext>
            </a:extLst>
          </p:cNvPr>
          <p:cNvSpPr/>
          <p:nvPr/>
        </p:nvSpPr>
        <p:spPr>
          <a:xfrm>
            <a:off x="35603825" y="19905965"/>
            <a:ext cx="6177600"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Content Placeholder 2"/>
          <p:cNvSpPr>
            <a:spLocks noGrp="1"/>
          </p:cNvSpPr>
          <p:nvPr>
            <p:ph sz="quarter" idx="29" hasCustomPrompt="1"/>
          </p:nvPr>
        </p:nvSpPr>
        <p:spPr>
          <a:xfrm>
            <a:off x="35603825" y="19905964"/>
            <a:ext cx="6177600"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8689442" y="25505739"/>
            <a:ext cx="13088796" cy="2071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2"/>
          <p:cNvSpPr>
            <a:spLocks noGrp="1"/>
          </p:cNvSpPr>
          <p:nvPr>
            <p:ph sz="quarter" idx="21" hasCustomPrompt="1"/>
          </p:nvPr>
        </p:nvSpPr>
        <p:spPr>
          <a:xfrm>
            <a:off x="28689442" y="25506363"/>
            <a:ext cx="13088796" cy="207078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571845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8" orient="horz" pos="3689">
          <p15:clr>
            <a:srgbClr val="FBAE40"/>
          </p15:clr>
        </p15:guide>
        <p15:guide id="39" orient="horz" pos="18245">
          <p15:clr>
            <a:srgbClr val="FBAE40"/>
          </p15:clr>
        </p15:guide>
        <p15:guide id="41" pos="18062">
          <p15:clr>
            <a:srgbClr val="FBAE40"/>
          </p15:clr>
        </p15:guide>
        <p15:guide id="42" pos="17608">
          <p15:clr>
            <a:srgbClr val="FBAE40"/>
          </p15:clr>
        </p15:guide>
        <p15:guide id="43" pos="9353">
          <p15:clr>
            <a:srgbClr val="FBAE40"/>
          </p15:clr>
        </p15:guide>
        <p15:guide id="44" pos="889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hyperlink" Target="https://www.ucl.ac.uk/cam/brand"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preview.tinyurl.com/UCL-GDPR"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www.ucl.ac.uk/library/ucl-copyright-advice"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pic>
        <p:nvPicPr>
          <p:cNvPr id="2" name="UCL Banne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376164"/>
            <a:ext cx="42804000" cy="5154120"/>
          </a:xfrm>
          <a:prstGeom prst="rect">
            <a:avLst/>
          </a:prstGeom>
        </p:spPr>
      </p:pic>
      <p:sp>
        <p:nvSpPr>
          <p:cNvPr id="10" name="Rectangle 9"/>
          <p:cNvSpPr/>
          <p:nvPr/>
        </p:nvSpPr>
        <p:spPr>
          <a:xfrm>
            <a:off x="0" y="28289756"/>
            <a:ext cx="42800589" cy="20373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32" dirty="0"/>
          </a:p>
        </p:txBody>
      </p:sp>
      <p:sp>
        <p:nvSpPr>
          <p:cNvPr id="5" name="Rounded Rectangle 4">
            <a:extLst>
              <a:ext uri="{FF2B5EF4-FFF2-40B4-BE49-F238E27FC236}">
                <a16:creationId xmlns:a16="http://schemas.microsoft.com/office/drawing/2014/main" id="{002E5FBB-FB53-4B43-925B-1900D8F85C2B}"/>
              </a:ext>
              <a:ext uri="{C183D7F6-B498-43B3-948B-1728B52AA6E4}">
                <adec:decorative xmlns:adec="http://schemas.microsoft.com/office/drawing/2017/decorative" val="1"/>
              </a:ext>
            </a:extLst>
          </p:cNvPr>
          <p:cNvSpPr/>
          <p:nvPr/>
        </p:nvSpPr>
        <p:spPr>
          <a:xfrm>
            <a:off x="-10971985" y="1"/>
            <a:ext cx="10509339"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endParaRPr>
          </a:p>
        </p:txBody>
      </p:sp>
      <p:sp>
        <p:nvSpPr>
          <p:cNvPr id="11" name="TextBox 10">
            <a:extLst>
              <a:ext uri="{FF2B5EF4-FFF2-40B4-BE49-F238E27FC236}">
                <a16:creationId xmlns:a16="http://schemas.microsoft.com/office/drawing/2014/main" id="{460486A7-30C0-4771-A900-AAFFEAE1146C}"/>
              </a:ext>
            </a:extLst>
          </p:cNvPr>
          <p:cNvSpPr txBox="1"/>
          <p:nvPr/>
        </p:nvSpPr>
        <p:spPr>
          <a:xfrm>
            <a:off x="-7205754" y="889794"/>
            <a:ext cx="3542958" cy="833172"/>
          </a:xfrm>
          <a:prstGeom prst="rect">
            <a:avLst/>
          </a:prstGeom>
          <a:noFill/>
        </p:spPr>
        <p:txBody>
          <a:bodyPr wrap="none" tIns="46797" bIns="46797" rtlCol="0">
            <a:spAutoFit/>
          </a:bodyPr>
          <a:lstStyle/>
          <a:p>
            <a:r>
              <a:rPr lang="en-GB" sz="4800" b="1" dirty="0">
                <a:latin typeface="+mj-lt"/>
              </a:rPr>
              <a:t>Guidelines:</a:t>
            </a:r>
          </a:p>
        </p:txBody>
      </p:sp>
      <p:sp>
        <p:nvSpPr>
          <p:cNvPr id="17" name="TextBox 16">
            <a:extLst>
              <a:ext uri="{FF2B5EF4-FFF2-40B4-BE49-F238E27FC236}">
                <a16:creationId xmlns:a16="http://schemas.microsoft.com/office/drawing/2014/main" id="{AAE1DDCA-E69D-4D9F-9870-6F8562E2A2F8}"/>
              </a:ext>
              <a:ext uri="{C183D7F6-B498-43B3-948B-1728B52AA6E4}">
                <adec:decorative xmlns:adec="http://schemas.microsoft.com/office/drawing/2017/decorative" val="0"/>
              </a:ext>
            </a:extLst>
          </p:cNvPr>
          <p:cNvSpPr txBox="1"/>
          <p:nvPr/>
        </p:nvSpPr>
        <p:spPr>
          <a:xfrm>
            <a:off x="-10666950" y="2215296"/>
            <a:ext cx="9899266" cy="2214669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UCL Banner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colour and format should not be altered.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Do not place other images or logos on the banner.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Title text should be left aligned unless a poster number is added.</a:t>
            </a:r>
          </a:p>
          <a:p>
            <a:pPr marL="0" indent="0">
              <a:buFontTx/>
              <a:buNone/>
            </a:pPr>
            <a:endParaRPr lang="en-GB" sz="3200" b="0"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Layout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This should be visually appealing and easy to follow. Be consistent.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Choose one slide layout and delete the rest of the slides. Adjust background boxes via the slide master view if required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Ensure that the guides are turned on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Keep within the margin guidelines at the edge to help visibility and avoid the risk of content being trimmed off. </a:t>
            </a:r>
          </a:p>
          <a:p>
            <a:pPr marL="0" indent="0">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Text</a:t>
            </a:r>
            <a:r>
              <a:rPr lang="en-GB" sz="3600" b="1" kern="1200" dirty="0">
                <a:solidFill>
                  <a:schemeClr val="tx1"/>
                </a:solidFill>
                <a:latin typeface="+mn-lt"/>
                <a:ea typeface="+mn-ea"/>
                <a:cs typeface="+mn-cs"/>
              </a:rPr>
              <a:t>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Aim for 300-600 words that are concise and straight to the point.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font sizes below 24pt except for captions.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a maximum of two fonts (the official UCL fonts are Arial or Helvetica, with Garamond as an additional font in the body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bullet points to break up large areas of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Left justified text is easier to read than fully justified.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Set headings in bold.</a:t>
            </a:r>
          </a:p>
          <a:p>
            <a:pPr>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Graphs, Images and Tables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They must be embedded in your file by inserting the file rather than copying and pasting.</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Make sure they are sufficient size and clearly visible with at least 150dpi.</a:t>
            </a:r>
            <a:endParaRPr lang="en-GB" sz="3200" b="1" dirty="0"/>
          </a:p>
          <a:p>
            <a:pPr>
              <a:buFontTx/>
              <a:buNone/>
            </a:pPr>
            <a:endParaRPr lang="en-GB" sz="3200" b="1" dirty="0"/>
          </a:p>
        </p:txBody>
      </p:sp>
      <p:sp>
        <p:nvSpPr>
          <p:cNvPr id="6" name="Rounded Rectangle 5">
            <a:extLst>
              <a:ext uri="{FF2B5EF4-FFF2-40B4-BE49-F238E27FC236}">
                <a16:creationId xmlns:a16="http://schemas.microsoft.com/office/drawing/2014/main" id="{D18A53B1-78B8-DD4E-A5C3-83962FFEC935}"/>
              </a:ext>
            </a:extLst>
          </p:cNvPr>
          <p:cNvSpPr/>
          <p:nvPr/>
        </p:nvSpPr>
        <p:spPr>
          <a:xfrm>
            <a:off x="43291003" y="1"/>
            <a:ext cx="10511220"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2" dirty="0"/>
          </a:p>
        </p:txBody>
      </p:sp>
      <p:sp>
        <p:nvSpPr>
          <p:cNvPr id="14" name="TextBox 13">
            <a:extLst>
              <a:ext uri="{FF2B5EF4-FFF2-40B4-BE49-F238E27FC236}">
                <a16:creationId xmlns:a16="http://schemas.microsoft.com/office/drawing/2014/main" id="{4AE4917F-44AA-42A0-A37D-362EC920AC03}"/>
              </a:ext>
            </a:extLst>
          </p:cNvPr>
          <p:cNvSpPr txBox="1"/>
          <p:nvPr/>
        </p:nvSpPr>
        <p:spPr>
          <a:xfrm>
            <a:off x="46243108" y="909884"/>
            <a:ext cx="5016117" cy="833172"/>
          </a:xfrm>
          <a:prstGeom prst="rect">
            <a:avLst/>
          </a:prstGeom>
          <a:noFill/>
        </p:spPr>
        <p:txBody>
          <a:bodyPr wrap="none" tIns="46797" bIns="46797" rtlCol="0">
            <a:spAutoFit/>
          </a:bodyPr>
          <a:lstStyle/>
          <a:p>
            <a:r>
              <a:rPr lang="en-GB" sz="4800" b="1" dirty="0">
                <a:latin typeface="+mj-lt"/>
              </a:rPr>
              <a:t>Guidelines </a:t>
            </a:r>
            <a:r>
              <a:rPr lang="en-GB" sz="4800" b="1" dirty="0" err="1">
                <a:latin typeface="+mj-lt"/>
              </a:rPr>
              <a:t>cont</a:t>
            </a:r>
            <a:r>
              <a:rPr lang="en-GB" sz="4800" b="1" dirty="0">
                <a:latin typeface="+mj-lt"/>
              </a:rPr>
              <a:t>:</a:t>
            </a:r>
          </a:p>
        </p:txBody>
      </p:sp>
      <p:sp>
        <p:nvSpPr>
          <p:cNvPr id="20" name="TextBox 19">
            <a:extLst>
              <a:ext uri="{FF2B5EF4-FFF2-40B4-BE49-F238E27FC236}">
                <a16:creationId xmlns:a16="http://schemas.microsoft.com/office/drawing/2014/main" id="{ACE2FCA7-9DB8-47EA-9CD5-CED948F4A325}"/>
              </a:ext>
            </a:extLst>
          </p:cNvPr>
          <p:cNvSpPr txBox="1"/>
          <p:nvPr/>
        </p:nvSpPr>
        <p:spPr>
          <a:xfrm>
            <a:off x="43596980" y="2200896"/>
            <a:ext cx="9899266" cy="7558090"/>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Colour</a:t>
            </a:r>
            <a:endParaRPr lang="en-GB" sz="4000" b="1" kern="1200" dirty="0">
              <a:solidFill>
                <a:schemeClr val="tx1"/>
              </a:solidFill>
              <a:latin typeface="+mj-lt"/>
              <a:ea typeface="+mn-ea"/>
              <a:cs typeface="+mn-cs"/>
            </a:endParaRP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Select background colours that contrast well 	   with the font to allow easier reading of your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backgrounds with bright or dark colours and full of texture as this will distract readers.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Try not to use too many colours – 1-2 work well, plus images and charts.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template is formatted with appropriate UCL colours for the banner colour chosen.</a:t>
            </a:r>
          </a:p>
          <a:p>
            <a:pPr marL="457154" marR="0" lvl="0" indent="-457154" algn="l" defTabSz="457154"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GB" sz="3600" kern="1200" dirty="0">
                <a:solidFill>
                  <a:schemeClr val="tx1"/>
                </a:solidFill>
                <a:latin typeface="+mn-lt"/>
                <a:ea typeface="+mn-ea"/>
                <a:cs typeface="+mn-cs"/>
              </a:rPr>
              <a:t>Don’t use multiple layers of transparency in PowerPoint.</a:t>
            </a:r>
          </a:p>
          <a:p>
            <a:pPr marL="457154" indent="-457154" algn="l" defTabSz="457154" rtl="0" eaLnBrk="1" latinLnBrk="0" hangingPunct="1">
              <a:lnSpc>
                <a:spcPct val="100000"/>
              </a:lnSpc>
              <a:spcAft>
                <a:spcPts val="1800"/>
              </a:spcAft>
              <a:buFont typeface="Arial" panose="020B0604020202020204" pitchFamily="34" charset="0"/>
              <a:buChar char="•"/>
            </a:pPr>
            <a:endParaRPr lang="en-GB" sz="3600" b="1" kern="1200" dirty="0">
              <a:solidFill>
                <a:schemeClr val="tx1"/>
              </a:solidFill>
              <a:latin typeface="+mn-lt"/>
              <a:ea typeface="+mn-ea"/>
              <a:cs typeface="+mn-cs"/>
            </a:endParaRPr>
          </a:p>
        </p:txBody>
      </p:sp>
      <p:sp>
        <p:nvSpPr>
          <p:cNvPr id="15" name="TextBox 14">
            <a:extLst>
              <a:ext uri="{FF2B5EF4-FFF2-40B4-BE49-F238E27FC236}">
                <a16:creationId xmlns:a16="http://schemas.microsoft.com/office/drawing/2014/main" id="{2F795265-BF50-4AB3-8E7B-E09E72992F10}"/>
              </a:ext>
            </a:extLst>
          </p:cNvPr>
          <p:cNvSpPr txBox="1"/>
          <p:nvPr/>
        </p:nvSpPr>
        <p:spPr>
          <a:xfrm>
            <a:off x="43711148" y="9641521"/>
            <a:ext cx="9899266" cy="980485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Copyright  and GDPR</a:t>
            </a:r>
          </a:p>
          <a:p>
            <a:r>
              <a:rPr lang="en-GB" sz="2800" dirty="0"/>
              <a:t>(copy and paste the link  to your browser )</a:t>
            </a:r>
          </a:p>
          <a:p>
            <a:endParaRPr lang="en-GB" sz="3200" dirty="0">
              <a:hlinkClick r:id="" action="ppaction://noaction"/>
            </a:endParaRPr>
          </a:p>
          <a:p>
            <a:r>
              <a:rPr lang="en-GB" sz="3200" dirty="0">
                <a:hlinkClick r:id="" action="ppaction://noaction"/>
              </a:rPr>
              <a:t>https</a:t>
            </a:r>
            <a:r>
              <a:rPr lang="en-GB" sz="3200" dirty="0">
                <a:hlinkClick r:id="rId14"/>
              </a:rPr>
              <a:t>://www.ucl.ac.uk/library/ucl-copyright-advice</a:t>
            </a:r>
            <a:endParaRPr lang="en-GB" sz="3200" dirty="0"/>
          </a:p>
          <a:p>
            <a:endParaRPr lang="en-GB" sz="3200" dirty="0"/>
          </a:p>
          <a:p>
            <a:r>
              <a:rPr lang="en-GB" sz="3200" dirty="0">
                <a:hlinkClick r:id="rId15"/>
              </a:rPr>
              <a:t>https://preview.tinyurl.com/UCL-GDPR</a:t>
            </a:r>
            <a:endParaRPr lang="en-GB" sz="3200" dirty="0"/>
          </a:p>
          <a:p>
            <a:endParaRPr lang="en-GB" sz="3200" dirty="0"/>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Only use copyright free images or those available under the creative commons license unless you have bought the relevant license. You are free to use graphics you have generated but check with colleagues if they have produced them.</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Images downloaded from online are subject to copyright unless this has been waived.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Flickr.com is a useful resource to check the copyright status of images from the web.</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Follow GDPR (General Data Protection Regulation) for images of people.</a:t>
            </a:r>
          </a:p>
        </p:txBody>
      </p:sp>
      <p:sp>
        <p:nvSpPr>
          <p:cNvPr id="4" name="TextBox 3">
            <a:extLst>
              <a:ext uri="{FF2B5EF4-FFF2-40B4-BE49-F238E27FC236}">
                <a16:creationId xmlns:a16="http://schemas.microsoft.com/office/drawing/2014/main" id="{906DADF1-5D4E-4677-9DFB-8C1D0DFD74DB}"/>
              </a:ext>
            </a:extLst>
          </p:cNvPr>
          <p:cNvSpPr txBox="1"/>
          <p:nvPr/>
        </p:nvSpPr>
        <p:spPr>
          <a:xfrm>
            <a:off x="43596980" y="20038106"/>
            <a:ext cx="9899266" cy="3077766"/>
          </a:xfrm>
          <a:prstGeom prst="rect">
            <a:avLst/>
          </a:prstGeom>
          <a:noFill/>
        </p:spPr>
        <p:txBody>
          <a:bodyPr wrap="square" rtlCol="0">
            <a:spAutoFit/>
          </a:bodyPr>
          <a:lstStyle/>
          <a:p>
            <a:pPr algn="l" defTabSz="457154" rtl="0" eaLnBrk="1" latinLnBrk="0" hangingPunct="1">
              <a:lnSpc>
                <a:spcPct val="100000"/>
              </a:lnSpc>
              <a:spcAft>
                <a:spcPts val="1800"/>
              </a:spcAft>
              <a:buFont typeface="Arial" panose="020B0604020202020204" pitchFamily="34" charset="0"/>
            </a:pPr>
            <a:r>
              <a:rPr lang="en-GB" sz="3600" b="1" kern="1200" dirty="0">
                <a:solidFill>
                  <a:schemeClr val="tx1"/>
                </a:solidFill>
                <a:latin typeface="+mj-lt"/>
                <a:ea typeface="+mn-ea"/>
                <a:cs typeface="+mn-cs"/>
              </a:rPr>
              <a:t>UCL Banner vs UCL Logo</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banner where UCL is the major partner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UCL logo only where work is an equal collaboration and place all logos at the bottom - </a:t>
            </a:r>
            <a:r>
              <a:rPr lang="en-GB" sz="3200" dirty="0">
                <a:hlinkClick r:id="rId16"/>
              </a:rPr>
              <a:t>https://www.ucl.ac.uk/cam/brand</a:t>
            </a:r>
            <a:endParaRPr lang="en-GB" sz="3200" kern="1200" dirty="0">
              <a:solidFill>
                <a:schemeClr val="tx1"/>
              </a:solidFill>
              <a:latin typeface="+mn-lt"/>
              <a:ea typeface="+mn-ea"/>
              <a:cs typeface="+mn-cs"/>
            </a:endParaRPr>
          </a:p>
        </p:txBody>
      </p:sp>
    </p:spTree>
    <p:extLst>
      <p:ext uri="{BB962C8B-B14F-4D97-AF65-F5344CB8AC3E}">
        <p14:creationId xmlns:p14="http://schemas.microsoft.com/office/powerpoint/2010/main" val="549790678"/>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txStyles>
    <p:titleStyle>
      <a:lvl1pPr algn="l" defTabSz="3209320" rtl="0" eaLnBrk="1" latinLnBrk="0" hangingPunct="1">
        <a:lnSpc>
          <a:spcPct val="90000"/>
        </a:lnSpc>
        <a:spcBef>
          <a:spcPct val="0"/>
        </a:spcBef>
        <a:buNone/>
        <a:defRPr sz="15442" kern="1200">
          <a:solidFill>
            <a:schemeClr val="tx1"/>
          </a:solidFill>
          <a:latin typeface="+mj-lt"/>
          <a:ea typeface="+mj-ea"/>
          <a:cs typeface="+mj-cs"/>
        </a:defRPr>
      </a:lvl1pPr>
    </p:titleStyle>
    <p:bodyStyle>
      <a:lvl1pPr marL="802331" indent="-802331" algn="l" defTabSz="3209320" rtl="0" eaLnBrk="1" latinLnBrk="0" hangingPunct="1">
        <a:lnSpc>
          <a:spcPct val="90000"/>
        </a:lnSpc>
        <a:spcBef>
          <a:spcPts val="3510"/>
        </a:spcBef>
        <a:buFont typeface="Arial" panose="020B0604020202020204" pitchFamily="34" charset="0"/>
        <a:buChar char="•"/>
        <a:defRPr sz="9827" kern="1200">
          <a:solidFill>
            <a:schemeClr val="tx1"/>
          </a:solidFill>
          <a:latin typeface="+mn-lt"/>
          <a:ea typeface="+mn-ea"/>
          <a:cs typeface="+mn-cs"/>
        </a:defRPr>
      </a:lvl1pPr>
      <a:lvl2pPr marL="2406990" indent="-802331" algn="l" defTabSz="3209320" rtl="0" eaLnBrk="1" latinLnBrk="0" hangingPunct="1">
        <a:lnSpc>
          <a:spcPct val="90000"/>
        </a:lnSpc>
        <a:spcBef>
          <a:spcPts val="1755"/>
        </a:spcBef>
        <a:buFont typeface="Arial" panose="020B0604020202020204" pitchFamily="34" charset="0"/>
        <a:buChar char="•"/>
        <a:defRPr sz="8423" kern="1200">
          <a:solidFill>
            <a:schemeClr val="tx1"/>
          </a:solidFill>
          <a:latin typeface="+mn-lt"/>
          <a:ea typeface="+mn-ea"/>
          <a:cs typeface="+mn-cs"/>
        </a:defRPr>
      </a:lvl2pPr>
      <a:lvl3pPr marL="4011651" indent="-802331" algn="l" defTabSz="3209320" rtl="0" eaLnBrk="1" latinLnBrk="0" hangingPunct="1">
        <a:lnSpc>
          <a:spcPct val="90000"/>
        </a:lnSpc>
        <a:spcBef>
          <a:spcPts val="1755"/>
        </a:spcBef>
        <a:buFont typeface="Arial" panose="020B0604020202020204" pitchFamily="34" charset="0"/>
        <a:buChar char="•"/>
        <a:defRPr sz="7019" kern="1200">
          <a:solidFill>
            <a:schemeClr val="tx1"/>
          </a:solidFill>
          <a:latin typeface="+mn-lt"/>
          <a:ea typeface="+mn-ea"/>
          <a:cs typeface="+mn-cs"/>
        </a:defRPr>
      </a:lvl3pPr>
      <a:lvl4pPr marL="561631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4pPr>
      <a:lvl5pPr marL="722097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5pPr>
      <a:lvl6pPr marL="882563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6pPr>
      <a:lvl7pPr marL="1043029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7pPr>
      <a:lvl8pPr marL="1203495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8pPr>
      <a:lvl9pPr marL="1363961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9pPr>
    </p:bodyStyle>
    <p:otherStyle>
      <a:defPPr>
        <a:defRPr lang="en-US"/>
      </a:defPPr>
      <a:lvl1pPr marL="0" algn="l" defTabSz="3209320" rtl="0" eaLnBrk="1" latinLnBrk="0" hangingPunct="1">
        <a:defRPr sz="6317" kern="1200">
          <a:solidFill>
            <a:schemeClr val="tx1"/>
          </a:solidFill>
          <a:latin typeface="+mn-lt"/>
          <a:ea typeface="+mn-ea"/>
          <a:cs typeface="+mn-cs"/>
        </a:defRPr>
      </a:lvl1pPr>
      <a:lvl2pPr marL="1604660" algn="l" defTabSz="3209320" rtl="0" eaLnBrk="1" latinLnBrk="0" hangingPunct="1">
        <a:defRPr sz="6317" kern="1200">
          <a:solidFill>
            <a:schemeClr val="tx1"/>
          </a:solidFill>
          <a:latin typeface="+mn-lt"/>
          <a:ea typeface="+mn-ea"/>
          <a:cs typeface="+mn-cs"/>
        </a:defRPr>
      </a:lvl2pPr>
      <a:lvl3pPr marL="3209320" algn="l" defTabSz="3209320" rtl="0" eaLnBrk="1" latinLnBrk="0" hangingPunct="1">
        <a:defRPr sz="6317" kern="1200">
          <a:solidFill>
            <a:schemeClr val="tx1"/>
          </a:solidFill>
          <a:latin typeface="+mn-lt"/>
          <a:ea typeface="+mn-ea"/>
          <a:cs typeface="+mn-cs"/>
        </a:defRPr>
      </a:lvl3pPr>
      <a:lvl4pPr marL="4813981" algn="l" defTabSz="3209320" rtl="0" eaLnBrk="1" latinLnBrk="0" hangingPunct="1">
        <a:defRPr sz="6317" kern="1200">
          <a:solidFill>
            <a:schemeClr val="tx1"/>
          </a:solidFill>
          <a:latin typeface="+mn-lt"/>
          <a:ea typeface="+mn-ea"/>
          <a:cs typeface="+mn-cs"/>
        </a:defRPr>
      </a:lvl4pPr>
      <a:lvl5pPr marL="6418641" algn="l" defTabSz="3209320" rtl="0" eaLnBrk="1" latinLnBrk="0" hangingPunct="1">
        <a:defRPr sz="6317" kern="1200">
          <a:solidFill>
            <a:schemeClr val="tx1"/>
          </a:solidFill>
          <a:latin typeface="+mn-lt"/>
          <a:ea typeface="+mn-ea"/>
          <a:cs typeface="+mn-cs"/>
        </a:defRPr>
      </a:lvl5pPr>
      <a:lvl6pPr marL="8023302" algn="l" defTabSz="3209320" rtl="0" eaLnBrk="1" latinLnBrk="0" hangingPunct="1">
        <a:defRPr sz="6317" kern="1200">
          <a:solidFill>
            <a:schemeClr val="tx1"/>
          </a:solidFill>
          <a:latin typeface="+mn-lt"/>
          <a:ea typeface="+mn-ea"/>
          <a:cs typeface="+mn-cs"/>
        </a:defRPr>
      </a:lvl6pPr>
      <a:lvl7pPr marL="9627962" algn="l" defTabSz="3209320" rtl="0" eaLnBrk="1" latinLnBrk="0" hangingPunct="1">
        <a:defRPr sz="6317" kern="1200">
          <a:solidFill>
            <a:schemeClr val="tx1"/>
          </a:solidFill>
          <a:latin typeface="+mn-lt"/>
          <a:ea typeface="+mn-ea"/>
          <a:cs typeface="+mn-cs"/>
        </a:defRPr>
      </a:lvl7pPr>
      <a:lvl8pPr marL="11232622" algn="l" defTabSz="3209320" rtl="0" eaLnBrk="1" latinLnBrk="0" hangingPunct="1">
        <a:defRPr sz="6317" kern="1200">
          <a:solidFill>
            <a:schemeClr val="tx1"/>
          </a:solidFill>
          <a:latin typeface="+mn-lt"/>
          <a:ea typeface="+mn-ea"/>
          <a:cs typeface="+mn-cs"/>
        </a:defRPr>
      </a:lvl8pPr>
      <a:lvl9pPr marL="12837282" algn="l" defTabSz="3209320" rtl="0" eaLnBrk="1" latinLnBrk="0" hangingPunct="1">
        <a:defRPr sz="6317" kern="1200">
          <a:solidFill>
            <a:schemeClr val="tx1"/>
          </a:solidFill>
          <a:latin typeface="+mn-lt"/>
          <a:ea typeface="+mn-ea"/>
          <a:cs typeface="+mn-cs"/>
        </a:defRPr>
      </a:lvl9pPr>
    </p:otherStyle>
  </p:txStyles>
  <p:extLst>
    <p:ext uri="{27BBF7A9-308A-43DC-89C8-2F10F3537804}">
      <p15:sldGuideLst xmlns:p15="http://schemas.microsoft.com/office/powerpoint/2012/main">
        <p15:guide id="56" pos="644">
          <p15:clr>
            <a:srgbClr val="F26B43"/>
          </p15:clr>
        </p15:guide>
        <p15:guide id="66" pos="26317">
          <p15:clr>
            <a:srgbClr val="F26B43"/>
          </p15:clr>
        </p15:guide>
        <p15:guide id="67" orient="horz" pos="3684">
          <p15:clr>
            <a:srgbClr val="F26B43"/>
          </p15:clr>
        </p15:guide>
        <p15:guide id="82" orient="horz" pos="1738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hyperlink" Target="https://github.com/Shadyabu/deforestation_indonesia" TargetMode="External"/><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https://www.mdpi.com/2073-4395/15/6/1465" TargetMode="External"/><Relationship Id="rId7" Type="http://schemas.openxmlformats.org/officeDocument/2006/relationships/hyperlink" Target="https://www.copernicus.eu/en/documentation/information-material/esa-cci-open-data-portal-projectdata-access" TargetMode="External"/><Relationship Id="rId2" Type="http://schemas.openxmlformats.org/officeDocument/2006/relationships/hyperlink" Target="https://www.globalforestwatch.org/dashboards/country/IDN/?map=eyJjYW5Cb3VuZCI6dHJ1ZX0%3D" TargetMode="External"/><Relationship Id="rId1" Type="http://schemas.openxmlformats.org/officeDocument/2006/relationships/slideLayout" Target="../slideLayouts/slideLayout1.xml"/><Relationship Id="rId6" Type="http://schemas.openxmlformats.org/officeDocument/2006/relationships/hyperlink" Target="https://www.reuters.com/sustainability/indonesia-fines-dozens-palm-oil-mining-companies-23-billion-operating-forest-2025-12-08/" TargetMode="External"/><Relationship Id="rId5" Type="http://schemas.openxmlformats.org/officeDocument/2006/relationships/hyperlink" Target="https://www.reuters.com/sustainability/climate-energy/indonesia-promises-action-any-mining-permit-violations-sumatra-floods-toll-about-2025-12-04/" TargetMode="External"/><Relationship Id="rId4" Type="http://schemas.openxmlformats.org/officeDocument/2006/relationships/hyperlink" Target="https://carbon-pulse.com/46458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a:extLst>
              <a:ext uri="{FF2B5EF4-FFF2-40B4-BE49-F238E27FC236}">
                <a16:creationId xmlns:a16="http://schemas.microsoft.com/office/drawing/2014/main" id="{60C7A442-0134-74C9-6881-668E76FAE46D}"/>
              </a:ext>
            </a:extLst>
          </p:cNvPr>
          <p:cNvPicPr>
            <a:picLocks noChangeAspect="1"/>
          </p:cNvPicPr>
          <p:nvPr/>
        </p:nvPicPr>
        <p:blipFill>
          <a:blip r:embed="rId2"/>
          <a:srcRect t="13989" b="16985"/>
          <a:stretch/>
        </p:blipFill>
        <p:spPr>
          <a:xfrm>
            <a:off x="40246359" y="22703765"/>
            <a:ext cx="1564071" cy="1525037"/>
          </a:xfrm>
          <a:prstGeom prst="rect">
            <a:avLst/>
          </a:prstGeom>
        </p:spPr>
      </p:pic>
      <p:sp>
        <p:nvSpPr>
          <p:cNvPr id="29" name="Title 28" descr="Poster title"/>
          <p:cNvSpPr>
            <a:spLocks noGrp="1"/>
          </p:cNvSpPr>
          <p:nvPr>
            <p:ph type="title"/>
          </p:nvPr>
        </p:nvSpPr>
        <p:spPr>
          <a:xfrm>
            <a:off x="1060059" y="1110133"/>
            <a:ext cx="40717941" cy="1089401"/>
          </a:xfrm>
        </p:spPr>
        <p:txBody>
          <a:bodyPr/>
          <a:lstStyle/>
          <a:p>
            <a:r>
              <a:rPr lang="en-GB" dirty="0"/>
              <a:t>Attention U-Net for Deforestation Detection in Indonesia</a:t>
            </a:r>
          </a:p>
        </p:txBody>
      </p:sp>
      <p:sp>
        <p:nvSpPr>
          <p:cNvPr id="30" name="Text Placeholder 29" descr="Authors"/>
          <p:cNvSpPr>
            <a:spLocks noGrp="1"/>
          </p:cNvSpPr>
          <p:nvPr>
            <p:ph type="body" sz="quarter" idx="10"/>
          </p:nvPr>
        </p:nvSpPr>
        <p:spPr>
          <a:xfrm>
            <a:off x="1058786" y="2716524"/>
            <a:ext cx="35504166" cy="1870769"/>
          </a:xfrm>
        </p:spPr>
        <p:txBody>
          <a:bodyPr/>
          <a:lstStyle/>
          <a:p>
            <a:r>
              <a:rPr lang="en-GB" dirty="0"/>
              <a:t>Shady Abushady</a:t>
            </a:r>
          </a:p>
          <a:p>
            <a:r>
              <a:rPr lang="en-GB"/>
              <a:t>24206690</a:t>
            </a:r>
            <a:endParaRPr lang="en-GB" dirty="0"/>
          </a:p>
        </p:txBody>
      </p:sp>
      <p:sp>
        <p:nvSpPr>
          <p:cNvPr id="34" name="Text Placeholder 33" descr="Exclusion area"/>
          <p:cNvSpPr>
            <a:spLocks noGrp="1"/>
          </p:cNvSpPr>
          <p:nvPr>
            <p:ph type="body" sz="quarter" idx="14"/>
          </p:nvPr>
        </p:nvSpPr>
        <p:spPr/>
        <p:txBody>
          <a:bodyPr/>
          <a:lstStyle/>
          <a:p>
            <a:endParaRPr lang="en-GB" dirty="0"/>
          </a:p>
        </p:txBody>
      </p:sp>
      <p:sp>
        <p:nvSpPr>
          <p:cNvPr id="36" name="Content Placeholder 35" descr="Column 1, box 1"/>
          <p:cNvSpPr>
            <a:spLocks noGrp="1"/>
          </p:cNvSpPr>
          <p:nvPr>
            <p:ph sz="quarter" idx="18"/>
          </p:nvPr>
        </p:nvSpPr>
        <p:spPr/>
        <p:txBody>
          <a:bodyPr/>
          <a:lstStyle/>
          <a:p>
            <a:r>
              <a:rPr lang="en-GB" dirty="0"/>
              <a:t>Original Paper:</a:t>
            </a:r>
          </a:p>
        </p:txBody>
      </p:sp>
      <p:sp>
        <p:nvSpPr>
          <p:cNvPr id="40" name="Content Placeholder 39" descr="Column 1, box 2"/>
          <p:cNvSpPr>
            <a:spLocks noGrp="1"/>
          </p:cNvSpPr>
          <p:nvPr>
            <p:ph sz="quarter" idx="22"/>
          </p:nvPr>
        </p:nvSpPr>
        <p:spPr/>
        <p:txBody>
          <a:bodyPr/>
          <a:lstStyle/>
          <a:p>
            <a:r>
              <a:rPr lang="en-GB" dirty="0"/>
              <a:t>New Context: </a:t>
            </a:r>
            <a:r>
              <a:rPr lang="en-GB" sz="2800" dirty="0"/>
              <a:t>Deforestation in Indonesia (home to the 3</a:t>
            </a:r>
            <a:r>
              <a:rPr lang="en-GB" sz="2800" baseline="30000" dirty="0"/>
              <a:t>rd</a:t>
            </a:r>
            <a:r>
              <a:rPr lang="en-GB" sz="2800" dirty="0"/>
              <a:t> largest forest)</a:t>
            </a:r>
          </a:p>
        </p:txBody>
      </p:sp>
      <p:sp>
        <p:nvSpPr>
          <p:cNvPr id="2" name="Content Placeholder 1" descr="Column 2, box 1"/>
          <p:cNvSpPr>
            <a:spLocks noGrp="1"/>
          </p:cNvSpPr>
          <p:nvPr>
            <p:ph sz="quarter" idx="16"/>
          </p:nvPr>
        </p:nvSpPr>
        <p:spPr/>
        <p:txBody>
          <a:bodyPr/>
          <a:lstStyle/>
          <a:p>
            <a:r>
              <a:rPr lang="en-GB" dirty="0"/>
              <a:t>Adaptation of the Model Architecture</a:t>
            </a:r>
          </a:p>
        </p:txBody>
      </p:sp>
      <p:sp>
        <p:nvSpPr>
          <p:cNvPr id="38" name="Content Placeholder 37" descr="Column 2, box 2"/>
          <p:cNvSpPr>
            <a:spLocks noGrp="1"/>
          </p:cNvSpPr>
          <p:nvPr>
            <p:ph sz="quarter" idx="20"/>
          </p:nvPr>
        </p:nvSpPr>
        <p:spPr/>
        <p:txBody>
          <a:bodyPr/>
          <a:lstStyle/>
          <a:p>
            <a:r>
              <a:rPr lang="en-GB" dirty="0"/>
              <a:t>Datasets</a:t>
            </a:r>
          </a:p>
        </p:txBody>
      </p:sp>
      <p:sp>
        <p:nvSpPr>
          <p:cNvPr id="35" name="Content Placeholder 34" descr="Column 3, box 1"/>
          <p:cNvSpPr>
            <a:spLocks noGrp="1"/>
          </p:cNvSpPr>
          <p:nvPr>
            <p:ph sz="quarter" idx="17"/>
          </p:nvPr>
        </p:nvSpPr>
        <p:spPr/>
        <p:txBody>
          <a:bodyPr/>
          <a:lstStyle/>
          <a:p>
            <a:r>
              <a:rPr lang="en-GB" dirty="0"/>
              <a:t>Model Performance</a:t>
            </a:r>
          </a:p>
        </p:txBody>
      </p:sp>
      <p:sp>
        <p:nvSpPr>
          <p:cNvPr id="37" name="Content Placeholder 36" descr="Column 3, box 2"/>
          <p:cNvSpPr>
            <a:spLocks noGrp="1"/>
          </p:cNvSpPr>
          <p:nvPr>
            <p:ph sz="quarter" idx="19"/>
          </p:nvPr>
        </p:nvSpPr>
        <p:spPr/>
        <p:txBody>
          <a:bodyPr/>
          <a:lstStyle/>
          <a:p>
            <a:r>
              <a:rPr lang="en-GB" dirty="0"/>
              <a:t>Evaluation of the Performance</a:t>
            </a:r>
          </a:p>
        </p:txBody>
      </p:sp>
      <p:sp>
        <p:nvSpPr>
          <p:cNvPr id="39" name="Content Placeholder 38" descr="Column 3, box 3"/>
          <p:cNvSpPr>
            <a:spLocks noGrp="1"/>
          </p:cNvSpPr>
          <p:nvPr>
            <p:ph sz="quarter" idx="21"/>
          </p:nvPr>
        </p:nvSpPr>
        <p:spPr/>
        <p:txBody>
          <a:bodyPr/>
          <a:lstStyle/>
          <a:p>
            <a:r>
              <a:rPr lang="en-GB" dirty="0"/>
              <a:t>Discussion and Critical Reflections on SDGs</a:t>
            </a:r>
          </a:p>
        </p:txBody>
      </p:sp>
      <p:sp>
        <p:nvSpPr>
          <p:cNvPr id="33" name="Text Placeholder 32" descr="Contact details"/>
          <p:cNvSpPr>
            <a:spLocks noGrp="1"/>
          </p:cNvSpPr>
          <p:nvPr>
            <p:ph type="body" sz="quarter" idx="13"/>
          </p:nvPr>
        </p:nvSpPr>
        <p:spPr/>
        <p:txBody>
          <a:bodyPr>
            <a:normAutofit lnSpcReduction="10000"/>
          </a:bodyPr>
          <a:lstStyle/>
          <a:p>
            <a:r>
              <a:rPr lang="en-GB" dirty="0"/>
              <a:t>Shady Abushady</a:t>
            </a:r>
          </a:p>
          <a:p>
            <a:r>
              <a:rPr lang="en-GB" dirty="0"/>
              <a:t>Shady.Abushady.25@ucl.ac.uk</a:t>
            </a:r>
          </a:p>
        </p:txBody>
      </p:sp>
      <p:pic>
        <p:nvPicPr>
          <p:cNvPr id="7" name="Picture 6" descr="Original Model Architecture">
            <a:extLst>
              <a:ext uri="{FF2B5EF4-FFF2-40B4-BE49-F238E27FC236}">
                <a16:creationId xmlns:a16="http://schemas.microsoft.com/office/drawing/2014/main" id="{3C32B9CD-D62D-1A1B-809D-C375B30DBD2B}"/>
              </a:ext>
            </a:extLst>
          </p:cNvPr>
          <p:cNvPicPr>
            <a:picLocks noChangeAspect="1"/>
          </p:cNvPicPr>
          <p:nvPr/>
        </p:nvPicPr>
        <p:blipFill>
          <a:blip r:embed="rId3"/>
          <a:stretch>
            <a:fillRect/>
          </a:stretch>
        </p:blipFill>
        <p:spPr>
          <a:xfrm>
            <a:off x="1516471" y="6691110"/>
            <a:ext cx="12115857" cy="3375971"/>
          </a:xfrm>
          <a:prstGeom prst="rect">
            <a:avLst/>
          </a:prstGeom>
        </p:spPr>
      </p:pic>
      <p:sp>
        <p:nvSpPr>
          <p:cNvPr id="13" name="TextBox 12">
            <a:extLst>
              <a:ext uri="{FF2B5EF4-FFF2-40B4-BE49-F238E27FC236}">
                <a16:creationId xmlns:a16="http://schemas.microsoft.com/office/drawing/2014/main" id="{40D8D6FD-9928-4694-9929-97DBD4B55A7B}"/>
              </a:ext>
            </a:extLst>
          </p:cNvPr>
          <p:cNvSpPr txBox="1"/>
          <p:nvPr/>
        </p:nvSpPr>
        <p:spPr>
          <a:xfrm rot="10800000" flipV="1">
            <a:off x="1833703" y="6468907"/>
            <a:ext cx="11517778" cy="523220"/>
          </a:xfrm>
          <a:prstGeom prst="rect">
            <a:avLst/>
          </a:prstGeom>
          <a:noFill/>
        </p:spPr>
        <p:txBody>
          <a:bodyPr wrap="square">
            <a:spAutoFit/>
          </a:bodyPr>
          <a:lstStyle/>
          <a:p>
            <a:r>
              <a:rPr lang="en-US" sz="2800" dirty="0">
                <a:solidFill>
                  <a:srgbClr val="000000"/>
                </a:solidFill>
                <a:latin typeface="Helvetica" pitchFamily="2" charset="0"/>
              </a:rPr>
              <a:t>A</a:t>
            </a:r>
            <a:r>
              <a:rPr lang="en-US" sz="2800" dirty="0">
                <a:solidFill>
                  <a:srgbClr val="000000"/>
                </a:solidFill>
                <a:effectLst/>
                <a:latin typeface="Helvetica" pitchFamily="2" charset="0"/>
              </a:rPr>
              <a:t>ttention-based U-Net for detecting deforestation with satellite imagery</a:t>
            </a:r>
          </a:p>
        </p:txBody>
      </p:sp>
      <p:sp>
        <p:nvSpPr>
          <p:cNvPr id="14" name="TextBox 13">
            <a:extLst>
              <a:ext uri="{FF2B5EF4-FFF2-40B4-BE49-F238E27FC236}">
                <a16:creationId xmlns:a16="http://schemas.microsoft.com/office/drawing/2014/main" id="{2C454C59-7352-8982-45B0-C646D0878171}"/>
              </a:ext>
            </a:extLst>
          </p:cNvPr>
          <p:cNvSpPr txBox="1"/>
          <p:nvPr/>
        </p:nvSpPr>
        <p:spPr>
          <a:xfrm>
            <a:off x="1058784" y="9952557"/>
            <a:ext cx="13067616" cy="1384995"/>
          </a:xfrm>
          <a:prstGeom prst="rect">
            <a:avLst/>
          </a:prstGeom>
          <a:noFill/>
        </p:spPr>
        <p:txBody>
          <a:bodyPr wrap="square">
            <a:spAutoFit/>
          </a:bodyPr>
          <a:lstStyle/>
          <a:p>
            <a:r>
              <a:rPr lang="en-US" sz="2800" b="0" i="0" u="none" strike="noStrike" dirty="0">
                <a:effectLst/>
                <a:latin typeface="-webkit-standard"/>
              </a:rPr>
              <a:t>To reproduce th</a:t>
            </a:r>
            <a:r>
              <a:rPr lang="en-US" sz="2800" dirty="0">
                <a:latin typeface="-webkit-standard"/>
              </a:rPr>
              <a:t>e model, clone</a:t>
            </a:r>
            <a:r>
              <a:rPr lang="en-US" sz="2800" dirty="0">
                <a:latin typeface="-webkit-standard"/>
                <a:hlinkClick r:id="rId4">
                  <a:extLst>
                    <a:ext uri="{A12FA001-AC4F-418D-AE19-62706E023703}">
                      <ahyp:hlinkClr xmlns:ahyp="http://schemas.microsoft.com/office/drawing/2018/hyperlinkcolor" val="tx"/>
                    </a:ext>
                  </a:extLst>
                </a:hlinkClick>
              </a:rPr>
              <a:t> this </a:t>
            </a:r>
            <a:r>
              <a:rPr lang="en-US" sz="2800" dirty="0" err="1">
                <a:latin typeface="-webkit-standard"/>
                <a:hlinkClick r:id="rId4">
                  <a:extLst>
                    <a:ext uri="{A12FA001-AC4F-418D-AE19-62706E023703}">
                      <ahyp:hlinkClr xmlns:ahyp="http://schemas.microsoft.com/office/drawing/2018/hyperlinkcolor" val="tx"/>
                    </a:ext>
                  </a:extLst>
                </a:hlinkClick>
              </a:rPr>
              <a:t>github</a:t>
            </a:r>
            <a:r>
              <a:rPr lang="en-US" sz="2800" dirty="0">
                <a:latin typeface="-webkit-standard"/>
                <a:hlinkClick r:id="rId4">
                  <a:extLst>
                    <a:ext uri="{A12FA001-AC4F-418D-AE19-62706E023703}">
                      <ahyp:hlinkClr xmlns:ahyp="http://schemas.microsoft.com/office/drawing/2018/hyperlinkcolor" val="tx"/>
                    </a:ext>
                  </a:extLst>
                </a:hlinkClick>
              </a:rPr>
              <a:t> repository</a:t>
            </a:r>
            <a:r>
              <a:rPr lang="en-US" sz="2800" dirty="0">
                <a:latin typeface="-webkit-standard"/>
              </a:rPr>
              <a:t>. Run the notebook titled “Original Paper”. This will download, prepare and ingest the data, train the model and provide some evaluation data.</a:t>
            </a:r>
            <a:endParaRPr lang="en-US" sz="2800" b="0" i="0" u="none" strike="noStrike" dirty="0">
              <a:effectLst/>
              <a:latin typeface="-webkit-standard"/>
            </a:endParaRPr>
          </a:p>
        </p:txBody>
      </p:sp>
      <p:sp>
        <p:nvSpPr>
          <p:cNvPr id="15" name="TextBox 14">
            <a:extLst>
              <a:ext uri="{FF2B5EF4-FFF2-40B4-BE49-F238E27FC236}">
                <a16:creationId xmlns:a16="http://schemas.microsoft.com/office/drawing/2014/main" id="{69BE6030-DD8A-7E0B-83F3-D5D8477F01EE}"/>
              </a:ext>
            </a:extLst>
          </p:cNvPr>
          <p:cNvSpPr txBox="1"/>
          <p:nvPr/>
        </p:nvSpPr>
        <p:spPr>
          <a:xfrm>
            <a:off x="1058783" y="11340354"/>
            <a:ext cx="6344604" cy="2246769"/>
          </a:xfrm>
          <a:prstGeom prst="rect">
            <a:avLst/>
          </a:prstGeom>
          <a:noFill/>
        </p:spPr>
        <p:txBody>
          <a:bodyPr wrap="square">
            <a:spAutoFit/>
          </a:bodyPr>
          <a:lstStyle/>
          <a:p>
            <a:r>
              <a:rPr lang="en-US" sz="2800" b="0" i="0" u="none" strike="noStrike" dirty="0">
                <a:solidFill>
                  <a:srgbClr val="000000"/>
                </a:solidFill>
                <a:effectLst/>
                <a:latin typeface="-webkit-standard"/>
              </a:rPr>
              <a:t>Results: The </a:t>
            </a:r>
            <a:r>
              <a:rPr lang="en-US" sz="2800" b="1" i="0" u="none" strike="noStrike" dirty="0">
                <a:solidFill>
                  <a:srgbClr val="000000"/>
                </a:solidFill>
                <a:effectLst/>
                <a:latin typeface="-webkit-standard"/>
              </a:rPr>
              <a:t>model reproduced well</a:t>
            </a:r>
            <a:r>
              <a:rPr lang="en-US" sz="2800" b="0" i="0" u="none" strike="noStrike" dirty="0">
                <a:solidFill>
                  <a:srgbClr val="000000"/>
                </a:solidFill>
                <a:effectLst/>
                <a:latin typeface="-webkit-standard"/>
              </a:rPr>
              <a:t>. The graphs to the right show the accuracy and the loss of the model during training. </a:t>
            </a:r>
            <a:r>
              <a:rPr lang="en-US" sz="2800" dirty="0">
                <a:solidFill>
                  <a:srgbClr val="000000"/>
                </a:solidFill>
                <a:latin typeface="-webkit-standard"/>
              </a:rPr>
              <a:t>It </a:t>
            </a:r>
            <a:r>
              <a:rPr lang="en-US" sz="2800" b="1" dirty="0">
                <a:solidFill>
                  <a:srgbClr val="000000"/>
                </a:solidFill>
                <a:latin typeface="-webkit-standard"/>
              </a:rPr>
              <a:t>achieved similar results to the original</a:t>
            </a:r>
            <a:r>
              <a:rPr lang="en-US" sz="2800" dirty="0">
                <a:solidFill>
                  <a:srgbClr val="000000"/>
                </a:solidFill>
                <a:latin typeface="-webkit-standard"/>
              </a:rPr>
              <a:t> (within 5%) with an F1 score of ~96%</a:t>
            </a:r>
            <a:endParaRPr lang="en-US" sz="2800" b="0" i="0" u="none" strike="noStrike" dirty="0">
              <a:solidFill>
                <a:srgbClr val="000000"/>
              </a:solidFill>
              <a:effectLst/>
              <a:latin typeface="-webkit-standard"/>
            </a:endParaRPr>
          </a:p>
        </p:txBody>
      </p:sp>
      <p:pic>
        <p:nvPicPr>
          <p:cNvPr id="17" name="Picture 16" descr="Loss through epochs">
            <a:extLst>
              <a:ext uri="{FF2B5EF4-FFF2-40B4-BE49-F238E27FC236}">
                <a16:creationId xmlns:a16="http://schemas.microsoft.com/office/drawing/2014/main" id="{036E830D-30E8-0C6A-9962-9FD54C85B0C5}"/>
              </a:ext>
            </a:extLst>
          </p:cNvPr>
          <p:cNvPicPr>
            <a:picLocks noChangeAspect="1"/>
          </p:cNvPicPr>
          <p:nvPr/>
        </p:nvPicPr>
        <p:blipFill>
          <a:blip r:embed="rId5"/>
          <a:stretch>
            <a:fillRect/>
          </a:stretch>
        </p:blipFill>
        <p:spPr>
          <a:xfrm>
            <a:off x="10761423" y="11050955"/>
            <a:ext cx="3331330" cy="2513212"/>
          </a:xfrm>
          <a:prstGeom prst="rect">
            <a:avLst/>
          </a:prstGeom>
        </p:spPr>
      </p:pic>
      <p:pic>
        <p:nvPicPr>
          <p:cNvPr id="19" name="Picture 18" descr="Accuracy through the epochs">
            <a:extLst>
              <a:ext uri="{FF2B5EF4-FFF2-40B4-BE49-F238E27FC236}">
                <a16:creationId xmlns:a16="http://schemas.microsoft.com/office/drawing/2014/main" id="{5219EAB8-C332-C09F-D4E4-73DDA30D148D}"/>
              </a:ext>
            </a:extLst>
          </p:cNvPr>
          <p:cNvPicPr>
            <a:picLocks noChangeAspect="1"/>
          </p:cNvPicPr>
          <p:nvPr/>
        </p:nvPicPr>
        <p:blipFill>
          <a:blip r:embed="rId6"/>
          <a:stretch>
            <a:fillRect/>
          </a:stretch>
        </p:blipFill>
        <p:spPr>
          <a:xfrm>
            <a:off x="7404150" y="11050733"/>
            <a:ext cx="3376575" cy="2513212"/>
          </a:xfrm>
          <a:prstGeom prst="rect">
            <a:avLst/>
          </a:prstGeom>
        </p:spPr>
      </p:pic>
      <p:sp>
        <p:nvSpPr>
          <p:cNvPr id="23" name="TextBox 22">
            <a:extLst>
              <a:ext uri="{FF2B5EF4-FFF2-40B4-BE49-F238E27FC236}">
                <a16:creationId xmlns:a16="http://schemas.microsoft.com/office/drawing/2014/main" id="{5EB8BBA3-D373-476A-309C-42AB874B51D2}"/>
              </a:ext>
            </a:extLst>
          </p:cNvPr>
          <p:cNvSpPr txBox="1"/>
          <p:nvPr/>
        </p:nvSpPr>
        <p:spPr>
          <a:xfrm>
            <a:off x="1058783" y="14777522"/>
            <a:ext cx="1782388" cy="1015663"/>
          </a:xfrm>
          <a:prstGeom prst="rect">
            <a:avLst/>
          </a:prstGeom>
          <a:noFill/>
        </p:spPr>
        <p:txBody>
          <a:bodyPr wrap="square">
            <a:spAutoFit/>
          </a:bodyPr>
          <a:lstStyle/>
          <a:p>
            <a:r>
              <a:rPr lang="en-US" sz="6000" dirty="0">
                <a:solidFill>
                  <a:srgbClr val="000000"/>
                </a:solidFill>
                <a:effectLst/>
                <a:latin typeface="Arial" panose="020B0604020202020204" pitchFamily="34" charset="0"/>
              </a:rPr>
              <a:t>79%</a:t>
            </a:r>
          </a:p>
        </p:txBody>
      </p:sp>
      <p:sp>
        <p:nvSpPr>
          <p:cNvPr id="24" name="TextBox 23">
            <a:extLst>
              <a:ext uri="{FF2B5EF4-FFF2-40B4-BE49-F238E27FC236}">
                <a16:creationId xmlns:a16="http://schemas.microsoft.com/office/drawing/2014/main" id="{08617F67-A940-2525-0ACA-A929662815F3}"/>
              </a:ext>
            </a:extLst>
          </p:cNvPr>
          <p:cNvSpPr txBox="1"/>
          <p:nvPr/>
        </p:nvSpPr>
        <p:spPr>
          <a:xfrm>
            <a:off x="2727005" y="14852365"/>
            <a:ext cx="11513561" cy="954107"/>
          </a:xfrm>
          <a:prstGeom prst="rect">
            <a:avLst/>
          </a:prstGeom>
          <a:noFill/>
        </p:spPr>
        <p:txBody>
          <a:bodyPr wrap="square">
            <a:spAutoFit/>
          </a:bodyPr>
          <a:lstStyle/>
          <a:p>
            <a:r>
              <a:rPr lang="en-US" sz="2800" dirty="0">
                <a:solidFill>
                  <a:srgbClr val="000000"/>
                </a:solidFill>
                <a:latin typeface="Arial" panose="020B0604020202020204" pitchFamily="34" charset="0"/>
              </a:rPr>
              <a:t>of deforestation in Indonesia is </a:t>
            </a:r>
            <a:r>
              <a:rPr lang="en-US" sz="2800" b="1" dirty="0">
                <a:solidFill>
                  <a:srgbClr val="000000"/>
                </a:solidFill>
                <a:latin typeface="Arial" panose="020B0604020202020204" pitchFamily="34" charset="0"/>
              </a:rPr>
              <a:t>caused by agriculture</a:t>
            </a:r>
            <a:r>
              <a:rPr lang="en-US" sz="2800" dirty="0">
                <a:solidFill>
                  <a:srgbClr val="000000"/>
                </a:solidFill>
                <a:latin typeface="Arial" panose="020B0604020202020204" pitchFamily="34" charset="0"/>
              </a:rPr>
              <a:t>, a large portion of that being palm oil.</a:t>
            </a:r>
          </a:p>
        </p:txBody>
      </p:sp>
      <p:sp>
        <p:nvSpPr>
          <p:cNvPr id="26" name="TextBox 25">
            <a:extLst>
              <a:ext uri="{FF2B5EF4-FFF2-40B4-BE49-F238E27FC236}">
                <a16:creationId xmlns:a16="http://schemas.microsoft.com/office/drawing/2014/main" id="{7A59966B-4AE2-EEFC-771A-6914DA496B7B}"/>
              </a:ext>
            </a:extLst>
          </p:cNvPr>
          <p:cNvSpPr txBox="1"/>
          <p:nvPr/>
        </p:nvSpPr>
        <p:spPr>
          <a:xfrm>
            <a:off x="1234957" y="21565762"/>
            <a:ext cx="12796851" cy="1569660"/>
          </a:xfrm>
          <a:prstGeom prst="rect">
            <a:avLst/>
          </a:prstGeom>
          <a:noFill/>
        </p:spPr>
        <p:txBody>
          <a:bodyPr wrap="square">
            <a:spAutoFit/>
          </a:bodyPr>
          <a:lstStyle/>
          <a:p>
            <a:r>
              <a:rPr lang="en-US" sz="2400" dirty="0">
                <a:solidFill>
                  <a:srgbClr val="000000"/>
                </a:solidFill>
                <a:latin typeface="Arial" panose="020B0604020202020204" pitchFamily="34" charset="0"/>
              </a:rPr>
              <a:t>The above graph shows that </a:t>
            </a:r>
            <a:r>
              <a:rPr lang="en-US" sz="2400" b="1" dirty="0">
                <a:solidFill>
                  <a:srgbClr val="000000"/>
                </a:solidFill>
                <a:latin typeface="Arial" panose="020B0604020202020204" pitchFamily="34" charset="0"/>
              </a:rPr>
              <a:t>Indonesia was making progress on reducing deforestation</a:t>
            </a:r>
            <a:r>
              <a:rPr lang="en-US" sz="2400" dirty="0">
                <a:solidFill>
                  <a:srgbClr val="000000"/>
                </a:solidFill>
                <a:latin typeface="Arial" panose="020B0604020202020204" pitchFamily="34" charset="0"/>
              </a:rPr>
              <a:t>. Averaging</a:t>
            </a:r>
            <a:r>
              <a:rPr lang="en-US" sz="2400" dirty="0"/>
              <a:t> below 1Mha of tree coverage loss from 2019 to 2022 </a:t>
            </a:r>
            <a:r>
              <a:rPr lang="en-US" sz="2400" b="1" dirty="0"/>
              <a:t>but then trending upwards again</a:t>
            </a:r>
            <a:r>
              <a:rPr lang="en-US" sz="2400" dirty="0"/>
              <a:t> in recent years, averaging over 1Mha a year from 2022 and 2024. This shows that </a:t>
            </a:r>
            <a:r>
              <a:rPr lang="en-US" sz="2400" b="1" dirty="0"/>
              <a:t>current methods are not that effective</a:t>
            </a:r>
            <a:r>
              <a:rPr lang="en-US" sz="2400" dirty="0"/>
              <a:t>.</a:t>
            </a:r>
          </a:p>
        </p:txBody>
      </p:sp>
      <p:pic>
        <p:nvPicPr>
          <p:cNvPr id="28" name="Picture 27" descr="Loss of Tree Forest Cover in ha">
            <a:extLst>
              <a:ext uri="{FF2B5EF4-FFF2-40B4-BE49-F238E27FC236}">
                <a16:creationId xmlns:a16="http://schemas.microsoft.com/office/drawing/2014/main" id="{4F4F957E-79FE-9574-B6E0-F154A8CCBA00}"/>
              </a:ext>
            </a:extLst>
          </p:cNvPr>
          <p:cNvPicPr>
            <a:picLocks noChangeAspect="1"/>
          </p:cNvPicPr>
          <p:nvPr/>
        </p:nvPicPr>
        <p:blipFill>
          <a:blip r:embed="rId7"/>
          <a:srcRect t="12240" b="2128"/>
          <a:stretch/>
        </p:blipFill>
        <p:spPr>
          <a:xfrm>
            <a:off x="1248604" y="17608424"/>
            <a:ext cx="12796851" cy="4051754"/>
          </a:xfrm>
          <a:prstGeom prst="rect">
            <a:avLst/>
          </a:prstGeom>
        </p:spPr>
      </p:pic>
      <p:sp>
        <p:nvSpPr>
          <p:cNvPr id="42" name="TextBox 41">
            <a:extLst>
              <a:ext uri="{FF2B5EF4-FFF2-40B4-BE49-F238E27FC236}">
                <a16:creationId xmlns:a16="http://schemas.microsoft.com/office/drawing/2014/main" id="{A4ADC327-A2AB-1820-42E6-74560D588A4F}"/>
              </a:ext>
            </a:extLst>
          </p:cNvPr>
          <p:cNvSpPr txBox="1"/>
          <p:nvPr/>
        </p:nvSpPr>
        <p:spPr>
          <a:xfrm>
            <a:off x="3457910" y="23039846"/>
            <a:ext cx="8368252" cy="523220"/>
          </a:xfrm>
          <a:prstGeom prst="rect">
            <a:avLst/>
          </a:prstGeom>
          <a:noFill/>
        </p:spPr>
        <p:txBody>
          <a:bodyPr wrap="square">
            <a:spAutoFit/>
          </a:bodyPr>
          <a:lstStyle/>
          <a:p>
            <a:r>
              <a:rPr lang="en-US" sz="2800" dirty="0"/>
              <a:t>How this affects people, environment and economy</a:t>
            </a:r>
          </a:p>
        </p:txBody>
      </p:sp>
      <p:sp>
        <p:nvSpPr>
          <p:cNvPr id="43" name="TextBox 42">
            <a:extLst>
              <a:ext uri="{FF2B5EF4-FFF2-40B4-BE49-F238E27FC236}">
                <a16:creationId xmlns:a16="http://schemas.microsoft.com/office/drawing/2014/main" id="{8B01F502-990B-5844-31B9-B51EEAB42385}"/>
              </a:ext>
            </a:extLst>
          </p:cNvPr>
          <p:cNvSpPr txBox="1"/>
          <p:nvPr/>
        </p:nvSpPr>
        <p:spPr>
          <a:xfrm>
            <a:off x="1243611" y="15741866"/>
            <a:ext cx="12796851" cy="1938992"/>
          </a:xfrm>
          <a:prstGeom prst="rect">
            <a:avLst/>
          </a:prstGeom>
          <a:noFill/>
        </p:spPr>
        <p:txBody>
          <a:bodyPr wrap="square">
            <a:spAutoFit/>
          </a:bodyPr>
          <a:lstStyle/>
          <a:p>
            <a:r>
              <a:rPr lang="en-US" sz="2400" b="1" dirty="0">
                <a:solidFill>
                  <a:srgbClr val="000000"/>
                </a:solidFill>
                <a:latin typeface="Arial" panose="020B0604020202020204" pitchFamily="34" charset="0"/>
              </a:rPr>
              <a:t>Palm Oil is an extremely productive crop</a:t>
            </a:r>
            <a:r>
              <a:rPr lang="en-US" sz="2400" dirty="0">
                <a:solidFill>
                  <a:srgbClr val="000000"/>
                </a:solidFill>
                <a:latin typeface="Arial" panose="020B0604020202020204" pitchFamily="34" charset="0"/>
              </a:rPr>
              <a:t>. Producing 4-5 times more tons of oil per hectare than the second most efficient crop, soybeans. The global average of t/ha of palm oil plantations is 3.3 t/ha (soybean being at 0.7 t/ha). In Indonesia it is even more productive with the average being 5.4 t/ha. In a world with limited arable land</a:t>
            </a:r>
            <a:r>
              <a:rPr lang="en-US" sz="2400" b="1" dirty="0">
                <a:solidFill>
                  <a:srgbClr val="000000"/>
                </a:solidFill>
                <a:latin typeface="Arial" panose="020B0604020202020204" pitchFamily="34" charset="0"/>
              </a:rPr>
              <a:t>, it means we can grow more on less land.</a:t>
            </a:r>
          </a:p>
        </p:txBody>
      </p:sp>
      <p:sp>
        <p:nvSpPr>
          <p:cNvPr id="45" name="TextBox 44">
            <a:extLst>
              <a:ext uri="{FF2B5EF4-FFF2-40B4-BE49-F238E27FC236}">
                <a16:creationId xmlns:a16="http://schemas.microsoft.com/office/drawing/2014/main" id="{35609EE5-C2C3-8656-3043-13347DCB9E7E}"/>
              </a:ext>
            </a:extLst>
          </p:cNvPr>
          <p:cNvSpPr txBox="1"/>
          <p:nvPr/>
        </p:nvSpPr>
        <p:spPr>
          <a:xfrm>
            <a:off x="1022352" y="26067870"/>
            <a:ext cx="13070402" cy="1569660"/>
          </a:xfrm>
          <a:prstGeom prst="rect">
            <a:avLst/>
          </a:prstGeom>
          <a:noFill/>
        </p:spPr>
        <p:txBody>
          <a:bodyPr wrap="square">
            <a:spAutoFit/>
          </a:bodyPr>
          <a:lstStyle/>
          <a:p>
            <a:r>
              <a:rPr lang="en-US" sz="2400" dirty="0"/>
              <a:t>The Indonesian </a:t>
            </a:r>
            <a:r>
              <a:rPr lang="en-US" sz="2400" b="1" dirty="0"/>
              <a:t>government</a:t>
            </a:r>
            <a:r>
              <a:rPr lang="en-US" sz="2400" dirty="0"/>
              <a:t> is </a:t>
            </a:r>
            <a:r>
              <a:rPr lang="en-US" sz="2400" b="1" dirty="0"/>
              <a:t>committed</a:t>
            </a:r>
            <a:r>
              <a:rPr lang="en-US" sz="2400" dirty="0"/>
              <a:t> </a:t>
            </a:r>
            <a:r>
              <a:rPr lang="en-US" sz="2400" b="1" dirty="0"/>
              <a:t>to</a:t>
            </a:r>
            <a:r>
              <a:rPr lang="en-US" sz="2400" dirty="0"/>
              <a:t> making </a:t>
            </a:r>
            <a:r>
              <a:rPr lang="en-US" sz="2400" b="1" dirty="0"/>
              <a:t>change</a:t>
            </a:r>
            <a:r>
              <a:rPr lang="en-US" sz="2400" dirty="0"/>
              <a:t>: they </a:t>
            </a:r>
            <a:r>
              <a:rPr lang="en-US" sz="2400" b="1" dirty="0"/>
              <a:t>fined</a:t>
            </a:r>
            <a:r>
              <a:rPr lang="en-US" sz="2400" dirty="0"/>
              <a:t> mining and palm oil companies </a:t>
            </a:r>
            <a:r>
              <a:rPr lang="en-US" sz="2400" b="1" dirty="0"/>
              <a:t>2.7 billion USD </a:t>
            </a:r>
            <a:r>
              <a:rPr lang="en-US" sz="2400" dirty="0"/>
              <a:t>for operating in forest areas (just recently, on December 8th 2025).</a:t>
            </a:r>
          </a:p>
          <a:p>
            <a:r>
              <a:rPr lang="en-US" sz="2400" dirty="0"/>
              <a:t>This system could help governments support local communities to be more sustainable by identifying smallholders and govern over larger corporations who are deforesting.</a:t>
            </a:r>
          </a:p>
        </p:txBody>
      </p:sp>
      <p:sp>
        <p:nvSpPr>
          <p:cNvPr id="49" name="TextBox 48">
            <a:extLst>
              <a:ext uri="{FF2B5EF4-FFF2-40B4-BE49-F238E27FC236}">
                <a16:creationId xmlns:a16="http://schemas.microsoft.com/office/drawing/2014/main" id="{D5DD5910-0258-3A8F-7B55-BF3638A474D0}"/>
              </a:ext>
            </a:extLst>
          </p:cNvPr>
          <p:cNvSpPr txBox="1"/>
          <p:nvPr/>
        </p:nvSpPr>
        <p:spPr>
          <a:xfrm>
            <a:off x="3020991" y="25652225"/>
            <a:ext cx="9242090" cy="523220"/>
          </a:xfrm>
          <a:prstGeom prst="rect">
            <a:avLst/>
          </a:prstGeom>
          <a:noFill/>
        </p:spPr>
        <p:txBody>
          <a:bodyPr wrap="square">
            <a:spAutoFit/>
          </a:bodyPr>
          <a:lstStyle/>
          <a:p>
            <a:r>
              <a:rPr lang="en-US" sz="2800" dirty="0"/>
              <a:t>Current government action, and future recommendations </a:t>
            </a:r>
          </a:p>
        </p:txBody>
      </p:sp>
      <p:sp>
        <p:nvSpPr>
          <p:cNvPr id="50" name="TextBox 49">
            <a:extLst>
              <a:ext uri="{FF2B5EF4-FFF2-40B4-BE49-F238E27FC236}">
                <a16:creationId xmlns:a16="http://schemas.microsoft.com/office/drawing/2014/main" id="{5D6E10E0-8D3C-3AE4-276D-AA02E51BA98E}"/>
              </a:ext>
            </a:extLst>
          </p:cNvPr>
          <p:cNvSpPr txBox="1"/>
          <p:nvPr/>
        </p:nvSpPr>
        <p:spPr>
          <a:xfrm>
            <a:off x="1073730" y="23486486"/>
            <a:ext cx="13064593" cy="2308324"/>
          </a:xfrm>
          <a:prstGeom prst="rect">
            <a:avLst/>
          </a:prstGeom>
          <a:noFill/>
        </p:spPr>
        <p:txBody>
          <a:bodyPr wrap="square">
            <a:spAutoFit/>
          </a:bodyPr>
          <a:lstStyle/>
          <a:p>
            <a:r>
              <a:rPr lang="en-US" sz="2400" dirty="0">
                <a:solidFill>
                  <a:srgbClr val="000000"/>
                </a:solidFill>
                <a:latin typeface="Arial" panose="020B0604020202020204" pitchFamily="34" charset="0"/>
              </a:rPr>
              <a:t>Deforestation in Indonesia has caused </a:t>
            </a:r>
            <a:r>
              <a:rPr lang="en-US" sz="2400" b="1" dirty="0">
                <a:solidFill>
                  <a:srgbClr val="000000"/>
                </a:solidFill>
                <a:latin typeface="Arial" panose="020B0604020202020204" pitchFamily="34" charset="0"/>
              </a:rPr>
              <a:t>devastating floods, leading to famine, loss of infrastructure and death</a:t>
            </a:r>
            <a:r>
              <a:rPr lang="en-US" sz="2400" dirty="0">
                <a:solidFill>
                  <a:srgbClr val="000000"/>
                </a:solidFill>
                <a:latin typeface="Arial" panose="020B0604020202020204" pitchFamily="34" charset="0"/>
              </a:rPr>
              <a:t> (836 deaths in the floods of 26/11/2025). </a:t>
            </a:r>
          </a:p>
          <a:p>
            <a:r>
              <a:rPr lang="en-US" sz="2400" dirty="0">
                <a:solidFill>
                  <a:srgbClr val="000000"/>
                </a:solidFill>
                <a:latin typeface="Arial" panose="020B0604020202020204" pitchFamily="34" charset="0"/>
              </a:rPr>
              <a:t>On one hand the increase in </a:t>
            </a:r>
            <a:r>
              <a:rPr lang="en-US" sz="2400" b="1" dirty="0">
                <a:solidFill>
                  <a:srgbClr val="000000"/>
                </a:solidFill>
                <a:latin typeface="Arial" panose="020B0604020202020204" pitchFamily="34" charset="0"/>
              </a:rPr>
              <a:t>agriculture</a:t>
            </a:r>
            <a:r>
              <a:rPr lang="en-US" sz="2400" dirty="0">
                <a:solidFill>
                  <a:srgbClr val="000000"/>
                </a:solidFill>
                <a:latin typeface="Arial" panose="020B0604020202020204" pitchFamily="34" charset="0"/>
              </a:rPr>
              <a:t> </a:t>
            </a:r>
            <a:r>
              <a:rPr lang="en-US" sz="2400" b="1" dirty="0">
                <a:solidFill>
                  <a:srgbClr val="000000"/>
                </a:solidFill>
                <a:latin typeface="Arial" panose="020B0604020202020204" pitchFamily="34" charset="0"/>
              </a:rPr>
              <a:t>improves</a:t>
            </a:r>
            <a:r>
              <a:rPr lang="en-US" sz="2400" dirty="0">
                <a:solidFill>
                  <a:srgbClr val="000000"/>
                </a:solidFill>
                <a:latin typeface="Arial" panose="020B0604020202020204" pitchFamily="34" charset="0"/>
              </a:rPr>
              <a:t> the </a:t>
            </a:r>
            <a:r>
              <a:rPr lang="en-US" sz="2400" b="1" dirty="0">
                <a:solidFill>
                  <a:srgbClr val="000000"/>
                </a:solidFill>
                <a:latin typeface="Arial" panose="020B0604020202020204" pitchFamily="34" charset="0"/>
              </a:rPr>
              <a:t>economy</a:t>
            </a:r>
            <a:r>
              <a:rPr lang="en-US" sz="2400" dirty="0">
                <a:solidFill>
                  <a:srgbClr val="000000"/>
                </a:solidFill>
                <a:latin typeface="Arial" panose="020B0604020202020204" pitchFamily="34" charset="0"/>
              </a:rPr>
              <a:t> as more goods are produced but on the other hand the reduction in forests increases these events frequency and severity.</a:t>
            </a:r>
          </a:p>
          <a:p>
            <a:r>
              <a:rPr lang="en-US" sz="2400" dirty="0">
                <a:solidFill>
                  <a:srgbClr val="000000"/>
                </a:solidFill>
                <a:latin typeface="Arial" panose="020B0604020202020204" pitchFamily="34" charset="0"/>
              </a:rPr>
              <a:t>In terms of the environment, </a:t>
            </a:r>
            <a:r>
              <a:rPr lang="en-US" sz="2400" b="1" dirty="0">
                <a:solidFill>
                  <a:srgbClr val="000000"/>
                </a:solidFill>
                <a:latin typeface="Arial" panose="020B0604020202020204" pitchFamily="34" charset="0"/>
              </a:rPr>
              <a:t>deforestation</a:t>
            </a:r>
            <a:r>
              <a:rPr lang="en-US" sz="2400" dirty="0">
                <a:solidFill>
                  <a:srgbClr val="000000"/>
                </a:solidFill>
                <a:latin typeface="Arial" panose="020B0604020202020204" pitchFamily="34" charset="0"/>
              </a:rPr>
              <a:t> </a:t>
            </a:r>
            <a:r>
              <a:rPr lang="en-US" sz="2400" b="1" dirty="0">
                <a:solidFill>
                  <a:srgbClr val="000000"/>
                </a:solidFill>
                <a:latin typeface="Arial" panose="020B0604020202020204" pitchFamily="34" charset="0"/>
              </a:rPr>
              <a:t>harms</a:t>
            </a:r>
            <a:r>
              <a:rPr lang="en-US" sz="2400" dirty="0">
                <a:solidFill>
                  <a:srgbClr val="000000"/>
                </a:solidFill>
                <a:latin typeface="Arial" panose="020B0604020202020204" pitchFamily="34" charset="0"/>
              </a:rPr>
              <a:t> local </a:t>
            </a:r>
            <a:r>
              <a:rPr lang="en-US" sz="2400" b="1" dirty="0">
                <a:solidFill>
                  <a:srgbClr val="000000"/>
                </a:solidFill>
                <a:latin typeface="Arial" panose="020B0604020202020204" pitchFamily="34" charset="0"/>
              </a:rPr>
              <a:t>biodiversity</a:t>
            </a:r>
            <a:r>
              <a:rPr lang="en-US" sz="2400" dirty="0">
                <a:solidFill>
                  <a:srgbClr val="000000"/>
                </a:solidFill>
                <a:latin typeface="Arial" panose="020B0604020202020204" pitchFamily="34" charset="0"/>
              </a:rPr>
              <a:t>, </a:t>
            </a:r>
            <a:r>
              <a:rPr lang="en-US" sz="2400" b="1" dirty="0">
                <a:solidFill>
                  <a:srgbClr val="000000"/>
                </a:solidFill>
                <a:latin typeface="Arial" panose="020B0604020202020204" pitchFamily="34" charset="0"/>
              </a:rPr>
              <a:t>reduces</a:t>
            </a:r>
            <a:r>
              <a:rPr lang="en-US" sz="2400" dirty="0">
                <a:solidFill>
                  <a:srgbClr val="000000"/>
                </a:solidFill>
                <a:latin typeface="Arial" panose="020B0604020202020204" pitchFamily="34" charset="0"/>
              </a:rPr>
              <a:t> </a:t>
            </a:r>
            <a:r>
              <a:rPr lang="en-US" sz="2400" b="1" dirty="0">
                <a:solidFill>
                  <a:srgbClr val="000000"/>
                </a:solidFill>
                <a:latin typeface="Arial" panose="020B0604020202020204" pitchFamily="34" charset="0"/>
              </a:rPr>
              <a:t>carbon</a:t>
            </a:r>
            <a:r>
              <a:rPr lang="en-US" sz="2400" dirty="0">
                <a:solidFill>
                  <a:srgbClr val="000000"/>
                </a:solidFill>
                <a:latin typeface="Arial" panose="020B0604020202020204" pitchFamily="34" charset="0"/>
              </a:rPr>
              <a:t> </a:t>
            </a:r>
            <a:r>
              <a:rPr lang="en-US" sz="2400" b="1" dirty="0">
                <a:solidFill>
                  <a:srgbClr val="000000"/>
                </a:solidFill>
                <a:latin typeface="Arial" panose="020B0604020202020204" pitchFamily="34" charset="0"/>
              </a:rPr>
              <a:t>sinks</a:t>
            </a:r>
            <a:r>
              <a:rPr lang="en-US" sz="2400" dirty="0">
                <a:solidFill>
                  <a:srgbClr val="000000"/>
                </a:solidFill>
                <a:latin typeface="Arial" panose="020B0604020202020204" pitchFamily="34" charset="0"/>
              </a:rPr>
              <a:t> and </a:t>
            </a:r>
            <a:r>
              <a:rPr lang="en-US" sz="2400" b="1" dirty="0">
                <a:solidFill>
                  <a:srgbClr val="000000"/>
                </a:solidFill>
                <a:latin typeface="Arial" panose="020B0604020202020204" pitchFamily="34" charset="0"/>
              </a:rPr>
              <a:t>increases</a:t>
            </a:r>
            <a:r>
              <a:rPr lang="en-US" sz="2400" dirty="0">
                <a:solidFill>
                  <a:srgbClr val="000000"/>
                </a:solidFill>
                <a:latin typeface="Arial" panose="020B0604020202020204" pitchFamily="34" charset="0"/>
              </a:rPr>
              <a:t> </a:t>
            </a:r>
            <a:r>
              <a:rPr lang="en-US" sz="2400" b="1" dirty="0">
                <a:solidFill>
                  <a:srgbClr val="000000"/>
                </a:solidFill>
                <a:latin typeface="Arial" panose="020B0604020202020204" pitchFamily="34" charset="0"/>
              </a:rPr>
              <a:t>local</a:t>
            </a:r>
            <a:r>
              <a:rPr lang="en-US" sz="2400" dirty="0">
                <a:solidFill>
                  <a:srgbClr val="000000"/>
                </a:solidFill>
                <a:latin typeface="Arial" panose="020B0604020202020204" pitchFamily="34" charset="0"/>
              </a:rPr>
              <a:t> </a:t>
            </a:r>
            <a:r>
              <a:rPr lang="en-US" sz="2400" b="1" dirty="0">
                <a:solidFill>
                  <a:srgbClr val="000000"/>
                </a:solidFill>
                <a:latin typeface="Arial" panose="020B0604020202020204" pitchFamily="34" charset="0"/>
              </a:rPr>
              <a:t>pollution</a:t>
            </a:r>
            <a:r>
              <a:rPr lang="en-US" sz="2400" dirty="0">
                <a:solidFill>
                  <a:srgbClr val="000000"/>
                </a:solidFill>
                <a:latin typeface="Arial" panose="020B0604020202020204" pitchFamily="34" charset="0"/>
              </a:rPr>
              <a:t> in Indonesia.</a:t>
            </a:r>
            <a:endParaRPr lang="en-US" sz="2400" dirty="0"/>
          </a:p>
        </p:txBody>
      </p:sp>
      <p:sp>
        <p:nvSpPr>
          <p:cNvPr id="53" name="TextBox 52">
            <a:extLst>
              <a:ext uri="{FF2B5EF4-FFF2-40B4-BE49-F238E27FC236}">
                <a16:creationId xmlns:a16="http://schemas.microsoft.com/office/drawing/2014/main" id="{C95C7A43-89EB-79B4-BB0A-E3732E368282}"/>
              </a:ext>
            </a:extLst>
          </p:cNvPr>
          <p:cNvSpPr txBox="1"/>
          <p:nvPr/>
        </p:nvSpPr>
        <p:spPr>
          <a:xfrm>
            <a:off x="3660328" y="17206970"/>
            <a:ext cx="7963416" cy="523220"/>
          </a:xfrm>
          <a:prstGeom prst="rect">
            <a:avLst/>
          </a:prstGeom>
          <a:noFill/>
        </p:spPr>
        <p:txBody>
          <a:bodyPr wrap="square">
            <a:spAutoFit/>
          </a:bodyPr>
          <a:lstStyle/>
          <a:p>
            <a:r>
              <a:rPr lang="en-US" sz="2800" dirty="0"/>
              <a:t>Loss of tree coverage in Indonesia per year in ha</a:t>
            </a:r>
          </a:p>
        </p:txBody>
      </p:sp>
      <p:sp>
        <p:nvSpPr>
          <p:cNvPr id="56" name="TextBox 55">
            <a:extLst>
              <a:ext uri="{FF2B5EF4-FFF2-40B4-BE49-F238E27FC236}">
                <a16:creationId xmlns:a16="http://schemas.microsoft.com/office/drawing/2014/main" id="{1F6B8CD1-E0B2-0D21-2CF0-08B076AC5C81}"/>
              </a:ext>
            </a:extLst>
          </p:cNvPr>
          <p:cNvSpPr txBox="1"/>
          <p:nvPr/>
        </p:nvSpPr>
        <p:spPr>
          <a:xfrm>
            <a:off x="28636409" y="23316377"/>
            <a:ext cx="12940080" cy="1200329"/>
          </a:xfrm>
          <a:prstGeom prst="rect">
            <a:avLst/>
          </a:prstGeom>
          <a:noFill/>
        </p:spPr>
        <p:txBody>
          <a:bodyPr wrap="square">
            <a:spAutoFit/>
          </a:bodyPr>
          <a:lstStyle/>
          <a:p>
            <a:r>
              <a:rPr lang="en-US" sz="2400" dirty="0">
                <a:solidFill>
                  <a:srgbClr val="000000"/>
                </a:solidFill>
                <a:latin typeface="Arial" panose="020B0604020202020204" pitchFamily="34" charset="0"/>
              </a:rPr>
              <a:t>												Monitoring and governance can encourage </a:t>
            </a:r>
            <a:r>
              <a:rPr lang="en-US" sz="2400" b="1" dirty="0">
                <a:solidFill>
                  <a:srgbClr val="000000"/>
                </a:solidFill>
                <a:latin typeface="Arial" panose="020B0604020202020204" pitchFamily="34" charset="0"/>
              </a:rPr>
              <a:t>sustainable agriculture</a:t>
            </a:r>
            <a:r>
              <a:rPr lang="en-US" sz="2400" dirty="0">
                <a:solidFill>
                  <a:srgbClr val="000000"/>
                </a:solidFill>
                <a:latin typeface="Arial" panose="020B0604020202020204" pitchFamily="34" charset="0"/>
              </a:rPr>
              <a:t> and mining, however it takes responsible government action, </a:t>
            </a:r>
            <a:r>
              <a:rPr lang="en-US" sz="2400" b="1" dirty="0">
                <a:solidFill>
                  <a:srgbClr val="000000"/>
                </a:solidFill>
                <a:latin typeface="Arial" panose="020B0604020202020204" pitchFamily="34" charset="0"/>
              </a:rPr>
              <a:t>supporting vulnerable</a:t>
            </a:r>
            <a:r>
              <a:rPr lang="en-US" sz="2400" dirty="0">
                <a:solidFill>
                  <a:srgbClr val="000000"/>
                </a:solidFill>
                <a:latin typeface="Arial" panose="020B0604020202020204" pitchFamily="34" charset="0"/>
              </a:rPr>
              <a:t> people rather than punishing them.</a:t>
            </a:r>
          </a:p>
        </p:txBody>
      </p:sp>
      <p:sp>
        <p:nvSpPr>
          <p:cNvPr id="57" name="TextBox 56">
            <a:extLst>
              <a:ext uri="{FF2B5EF4-FFF2-40B4-BE49-F238E27FC236}">
                <a16:creationId xmlns:a16="http://schemas.microsoft.com/office/drawing/2014/main" id="{6AAF2CF8-50D4-33AD-6A0C-08F60980CF33}"/>
              </a:ext>
            </a:extLst>
          </p:cNvPr>
          <p:cNvSpPr txBox="1"/>
          <p:nvPr/>
        </p:nvSpPr>
        <p:spPr>
          <a:xfrm>
            <a:off x="28647106" y="23268251"/>
            <a:ext cx="5519747" cy="523220"/>
          </a:xfrm>
          <a:prstGeom prst="rect">
            <a:avLst/>
          </a:prstGeom>
          <a:noFill/>
        </p:spPr>
        <p:txBody>
          <a:bodyPr wrap="square">
            <a:spAutoFit/>
          </a:bodyPr>
          <a:lstStyle/>
          <a:p>
            <a:r>
              <a:rPr lang="en-US" sz="2800" dirty="0"/>
              <a:t>SDG12 - Responsible production:</a:t>
            </a:r>
          </a:p>
        </p:txBody>
      </p:sp>
      <p:sp>
        <p:nvSpPr>
          <p:cNvPr id="60" name="TextBox 59">
            <a:extLst>
              <a:ext uri="{FF2B5EF4-FFF2-40B4-BE49-F238E27FC236}">
                <a16:creationId xmlns:a16="http://schemas.microsoft.com/office/drawing/2014/main" id="{EF9300E9-6089-B87B-707E-28E7647E822C}"/>
              </a:ext>
            </a:extLst>
          </p:cNvPr>
          <p:cNvSpPr txBox="1"/>
          <p:nvPr/>
        </p:nvSpPr>
        <p:spPr>
          <a:xfrm>
            <a:off x="28647106" y="24414402"/>
            <a:ext cx="4148147" cy="523220"/>
          </a:xfrm>
          <a:prstGeom prst="rect">
            <a:avLst/>
          </a:prstGeom>
          <a:noFill/>
        </p:spPr>
        <p:txBody>
          <a:bodyPr wrap="square">
            <a:spAutoFit/>
          </a:bodyPr>
          <a:lstStyle/>
          <a:p>
            <a:r>
              <a:rPr lang="en-US" sz="2800" dirty="0"/>
              <a:t>SDG 13 - Climate Action:</a:t>
            </a:r>
          </a:p>
        </p:txBody>
      </p:sp>
      <p:sp>
        <p:nvSpPr>
          <p:cNvPr id="62" name="TextBox 61">
            <a:extLst>
              <a:ext uri="{FF2B5EF4-FFF2-40B4-BE49-F238E27FC236}">
                <a16:creationId xmlns:a16="http://schemas.microsoft.com/office/drawing/2014/main" id="{7AD3DBB9-B40C-0401-45D4-225AFBA95B79}"/>
              </a:ext>
            </a:extLst>
          </p:cNvPr>
          <p:cNvSpPr txBox="1"/>
          <p:nvPr/>
        </p:nvSpPr>
        <p:spPr>
          <a:xfrm>
            <a:off x="28674000" y="26263302"/>
            <a:ext cx="3835326" cy="523220"/>
          </a:xfrm>
          <a:prstGeom prst="rect">
            <a:avLst/>
          </a:prstGeom>
          <a:noFill/>
        </p:spPr>
        <p:txBody>
          <a:bodyPr wrap="square">
            <a:spAutoFit/>
          </a:bodyPr>
          <a:lstStyle/>
          <a:p>
            <a:r>
              <a:rPr lang="en-US" sz="2800" dirty="0"/>
              <a:t>SDG 15 - Life on Land:</a:t>
            </a:r>
          </a:p>
        </p:txBody>
      </p:sp>
      <p:sp>
        <p:nvSpPr>
          <p:cNvPr id="63" name="TextBox 62">
            <a:extLst>
              <a:ext uri="{FF2B5EF4-FFF2-40B4-BE49-F238E27FC236}">
                <a16:creationId xmlns:a16="http://schemas.microsoft.com/office/drawing/2014/main" id="{D55C0650-40C4-6E7F-3922-D2A665F2BC9A}"/>
              </a:ext>
            </a:extLst>
          </p:cNvPr>
          <p:cNvSpPr txBox="1"/>
          <p:nvPr/>
        </p:nvSpPr>
        <p:spPr>
          <a:xfrm>
            <a:off x="28674000" y="27064164"/>
            <a:ext cx="3835326" cy="523220"/>
          </a:xfrm>
          <a:prstGeom prst="rect">
            <a:avLst/>
          </a:prstGeom>
          <a:noFill/>
        </p:spPr>
        <p:txBody>
          <a:bodyPr wrap="square">
            <a:spAutoFit/>
          </a:bodyPr>
          <a:lstStyle/>
          <a:p>
            <a:r>
              <a:rPr lang="en-US" sz="2800" dirty="0"/>
              <a:t>SDG 2 - Zero Hunger:</a:t>
            </a:r>
          </a:p>
        </p:txBody>
      </p:sp>
      <p:sp>
        <p:nvSpPr>
          <p:cNvPr id="64" name="TextBox 63">
            <a:extLst>
              <a:ext uri="{FF2B5EF4-FFF2-40B4-BE49-F238E27FC236}">
                <a16:creationId xmlns:a16="http://schemas.microsoft.com/office/drawing/2014/main" id="{20A6F828-F432-10FA-40B0-DD3E57CF2BCC}"/>
              </a:ext>
            </a:extLst>
          </p:cNvPr>
          <p:cNvSpPr txBox="1"/>
          <p:nvPr/>
        </p:nvSpPr>
        <p:spPr>
          <a:xfrm>
            <a:off x="14857200" y="20681384"/>
            <a:ext cx="8368252" cy="523220"/>
          </a:xfrm>
          <a:prstGeom prst="rect">
            <a:avLst/>
          </a:prstGeom>
          <a:noFill/>
        </p:spPr>
        <p:txBody>
          <a:bodyPr wrap="square">
            <a:spAutoFit/>
          </a:bodyPr>
          <a:lstStyle/>
          <a:p>
            <a:r>
              <a:rPr lang="en-US" sz="2800" dirty="0"/>
              <a:t>Sentinel 2: 4-Band Satellite Imagery (2022)</a:t>
            </a:r>
          </a:p>
        </p:txBody>
      </p:sp>
      <p:sp>
        <p:nvSpPr>
          <p:cNvPr id="65" name="TextBox 64">
            <a:extLst>
              <a:ext uri="{FF2B5EF4-FFF2-40B4-BE49-F238E27FC236}">
                <a16:creationId xmlns:a16="http://schemas.microsoft.com/office/drawing/2014/main" id="{56D91499-36F8-0566-70D1-DFE3F8A47734}"/>
              </a:ext>
            </a:extLst>
          </p:cNvPr>
          <p:cNvSpPr txBox="1"/>
          <p:nvPr/>
        </p:nvSpPr>
        <p:spPr>
          <a:xfrm>
            <a:off x="14857200" y="24473369"/>
            <a:ext cx="9242090" cy="523220"/>
          </a:xfrm>
          <a:prstGeom prst="rect">
            <a:avLst/>
          </a:prstGeom>
          <a:noFill/>
        </p:spPr>
        <p:txBody>
          <a:bodyPr wrap="square">
            <a:spAutoFit/>
          </a:bodyPr>
          <a:lstStyle/>
          <a:p>
            <a:r>
              <a:rPr lang="en-US" sz="2800" dirty="0" err="1"/>
              <a:t>MapBiomas</a:t>
            </a:r>
            <a:r>
              <a:rPr lang="en-US" sz="2800" dirty="0"/>
              <a:t>: Forest Coverage Mask (2022)</a:t>
            </a:r>
          </a:p>
        </p:txBody>
      </p:sp>
      <p:pic>
        <p:nvPicPr>
          <p:cNvPr id="69" name="Picture 68" descr="A satellite image of a forest&#10;&#10;Description automatically generated">
            <a:extLst>
              <a:ext uri="{FF2B5EF4-FFF2-40B4-BE49-F238E27FC236}">
                <a16:creationId xmlns:a16="http://schemas.microsoft.com/office/drawing/2014/main" id="{0B0DDDF1-F791-96CF-13DE-F2852C0A0FF5}"/>
              </a:ext>
            </a:extLst>
          </p:cNvPr>
          <p:cNvPicPr>
            <a:picLocks noChangeAspect="1"/>
          </p:cNvPicPr>
          <p:nvPr/>
        </p:nvPicPr>
        <p:blipFill>
          <a:blip r:embed="rId8"/>
          <a:srcRect l="329" t="606"/>
          <a:stretch/>
        </p:blipFill>
        <p:spPr>
          <a:xfrm>
            <a:off x="24099290" y="20704175"/>
            <a:ext cx="3630743" cy="3599561"/>
          </a:xfrm>
          <a:prstGeom prst="rect">
            <a:avLst/>
          </a:prstGeom>
        </p:spPr>
      </p:pic>
      <p:pic>
        <p:nvPicPr>
          <p:cNvPr id="67" name="Picture 66" descr="A map of a forest mask&#10;&#10;Description automatically generated">
            <a:extLst>
              <a:ext uri="{FF2B5EF4-FFF2-40B4-BE49-F238E27FC236}">
                <a16:creationId xmlns:a16="http://schemas.microsoft.com/office/drawing/2014/main" id="{2B843683-9E90-F51A-E63E-8574F3040585}"/>
              </a:ext>
            </a:extLst>
          </p:cNvPr>
          <p:cNvPicPr>
            <a:picLocks noChangeAspect="1"/>
          </p:cNvPicPr>
          <p:nvPr/>
        </p:nvPicPr>
        <p:blipFill>
          <a:blip r:embed="rId9"/>
          <a:stretch>
            <a:fillRect/>
          </a:stretch>
        </p:blipFill>
        <p:spPr>
          <a:xfrm>
            <a:off x="24087296" y="24228802"/>
            <a:ext cx="3865403" cy="3284685"/>
          </a:xfrm>
          <a:prstGeom prst="rect">
            <a:avLst/>
          </a:prstGeom>
        </p:spPr>
      </p:pic>
      <p:sp>
        <p:nvSpPr>
          <p:cNvPr id="70" name="TextBox 69">
            <a:extLst>
              <a:ext uri="{FF2B5EF4-FFF2-40B4-BE49-F238E27FC236}">
                <a16:creationId xmlns:a16="http://schemas.microsoft.com/office/drawing/2014/main" id="{CD396C9E-F350-BE6B-88A0-AF85D70B4DC8}"/>
              </a:ext>
            </a:extLst>
          </p:cNvPr>
          <p:cNvSpPr txBox="1"/>
          <p:nvPr/>
        </p:nvSpPr>
        <p:spPr>
          <a:xfrm>
            <a:off x="14857200" y="25080226"/>
            <a:ext cx="9431549" cy="2308324"/>
          </a:xfrm>
          <a:prstGeom prst="rect">
            <a:avLst/>
          </a:prstGeom>
          <a:noFill/>
        </p:spPr>
        <p:txBody>
          <a:bodyPr wrap="square">
            <a:spAutoFit/>
          </a:bodyPr>
          <a:lstStyle/>
          <a:p>
            <a:r>
              <a:rPr lang="en-US" sz="2400" dirty="0" err="1">
                <a:solidFill>
                  <a:srgbClr val="000000"/>
                </a:solidFill>
                <a:latin typeface="Arial" panose="020B0604020202020204" pitchFamily="34" charset="0"/>
              </a:rPr>
              <a:t>MapBiomas</a:t>
            </a:r>
            <a:r>
              <a:rPr lang="en-US" sz="2400" dirty="0">
                <a:solidFill>
                  <a:srgbClr val="000000"/>
                </a:solidFill>
                <a:latin typeface="Arial" panose="020B0604020202020204" pitchFamily="34" charset="0"/>
              </a:rPr>
              <a:t> is under </a:t>
            </a:r>
            <a:r>
              <a:rPr lang="en-US" sz="2400" b="1" dirty="0">
                <a:solidFill>
                  <a:srgbClr val="000000"/>
                </a:solidFill>
                <a:latin typeface="Arial" panose="020B0604020202020204" pitchFamily="34" charset="0"/>
              </a:rPr>
              <a:t>creative commons license</a:t>
            </a:r>
            <a:r>
              <a:rPr lang="en-US" sz="2400" dirty="0">
                <a:solidFill>
                  <a:srgbClr val="000000"/>
                </a:solidFill>
                <a:latin typeface="Arial" panose="020B0604020202020204" pitchFamily="34" charset="0"/>
              </a:rPr>
              <a:t>, making it freely available to anyone to use. </a:t>
            </a:r>
          </a:p>
          <a:p>
            <a:r>
              <a:rPr lang="en-US" sz="2400" dirty="0">
                <a:solidFill>
                  <a:srgbClr val="000000"/>
                </a:solidFill>
                <a:latin typeface="Arial" panose="020B0604020202020204" pitchFamily="34" charset="0"/>
              </a:rPr>
              <a:t>I chose 2022 since it had the highest accuracy mask of other years.</a:t>
            </a:r>
          </a:p>
          <a:p>
            <a:r>
              <a:rPr lang="en-US" sz="2400" dirty="0">
                <a:solidFill>
                  <a:srgbClr val="000000"/>
                </a:solidFill>
                <a:latin typeface="Arial" panose="020B0604020202020204" pitchFamily="34" charset="0"/>
              </a:rPr>
              <a:t>98.5% of Forest area was correctly marked as Forest.</a:t>
            </a:r>
          </a:p>
          <a:p>
            <a:r>
              <a:rPr lang="en-US" sz="2400" dirty="0">
                <a:solidFill>
                  <a:srgbClr val="000000"/>
                </a:solidFill>
                <a:latin typeface="Arial" panose="020B0604020202020204" pitchFamily="34" charset="0"/>
              </a:rPr>
              <a:t>80.7% of area marked as Forest was actually Forest.</a:t>
            </a:r>
          </a:p>
          <a:p>
            <a:r>
              <a:rPr lang="en-US" sz="2400" dirty="0">
                <a:solidFill>
                  <a:srgbClr val="000000"/>
                </a:solidFill>
                <a:latin typeface="Arial" panose="020B0604020202020204" pitchFamily="34" charset="0"/>
              </a:rPr>
              <a:t>It is at a 30 meter scale.</a:t>
            </a:r>
          </a:p>
        </p:txBody>
      </p:sp>
      <p:sp>
        <p:nvSpPr>
          <p:cNvPr id="71" name="TextBox 70">
            <a:extLst>
              <a:ext uri="{FF2B5EF4-FFF2-40B4-BE49-F238E27FC236}">
                <a16:creationId xmlns:a16="http://schemas.microsoft.com/office/drawing/2014/main" id="{7968A198-B745-538E-3ECB-44C3F2685186}"/>
              </a:ext>
            </a:extLst>
          </p:cNvPr>
          <p:cNvSpPr txBox="1"/>
          <p:nvPr/>
        </p:nvSpPr>
        <p:spPr>
          <a:xfrm>
            <a:off x="14851065" y="21339725"/>
            <a:ext cx="9242090" cy="3046988"/>
          </a:xfrm>
          <a:prstGeom prst="rect">
            <a:avLst/>
          </a:prstGeom>
          <a:noFill/>
        </p:spPr>
        <p:txBody>
          <a:bodyPr wrap="square">
            <a:spAutoFit/>
          </a:bodyPr>
          <a:lstStyle/>
          <a:p>
            <a:r>
              <a:rPr lang="en-US" sz="2400" dirty="0">
                <a:solidFill>
                  <a:srgbClr val="000000"/>
                </a:solidFill>
                <a:latin typeface="Arial" panose="020B0604020202020204" pitchFamily="34" charset="0"/>
              </a:rPr>
              <a:t>Sentinel 2 is under </a:t>
            </a:r>
            <a:r>
              <a:rPr lang="en-US" sz="2400" b="1" dirty="0">
                <a:solidFill>
                  <a:srgbClr val="000000"/>
                </a:solidFill>
                <a:latin typeface="Arial" panose="020B0604020202020204" pitchFamily="34" charset="0"/>
              </a:rPr>
              <a:t>creative commons license</a:t>
            </a:r>
            <a:r>
              <a:rPr lang="en-US" sz="2400" dirty="0">
                <a:solidFill>
                  <a:srgbClr val="000000"/>
                </a:solidFill>
                <a:latin typeface="Arial" panose="020B0604020202020204" pitchFamily="34" charset="0"/>
              </a:rPr>
              <a:t>, making it freely available to anyone to use. </a:t>
            </a:r>
          </a:p>
          <a:p>
            <a:r>
              <a:rPr lang="en-US" sz="2400" dirty="0">
                <a:solidFill>
                  <a:srgbClr val="000000"/>
                </a:solidFill>
                <a:latin typeface="Arial" panose="020B0604020202020204" pitchFamily="34" charset="0"/>
              </a:rPr>
              <a:t>It contains 4 Band satellite images (Red, Green, Blue, Near Infra Red) with a zoom of 10m per pixel</a:t>
            </a:r>
          </a:p>
          <a:p>
            <a:r>
              <a:rPr lang="en-US" sz="2400" dirty="0">
                <a:solidFill>
                  <a:srgbClr val="000000"/>
                </a:solidFill>
                <a:latin typeface="Arial" panose="020B0604020202020204" pitchFamily="34" charset="0"/>
              </a:rPr>
              <a:t>It is the same origin of data used in the original paper.</a:t>
            </a:r>
          </a:p>
          <a:p>
            <a:r>
              <a:rPr lang="en-US" sz="2400" dirty="0">
                <a:solidFill>
                  <a:srgbClr val="000000"/>
                </a:solidFill>
                <a:latin typeface="Arial" panose="020B0604020202020204" pitchFamily="34" charset="0"/>
              </a:rPr>
              <a:t>I chose the to collect image from the islands of </a:t>
            </a:r>
            <a:r>
              <a:rPr lang="en-US" sz="2400" b="1" dirty="0">
                <a:solidFill>
                  <a:srgbClr val="000000"/>
                </a:solidFill>
                <a:latin typeface="Arial" panose="020B0604020202020204" pitchFamily="34" charset="0"/>
              </a:rPr>
              <a:t>Sumatra and Kalimantan</a:t>
            </a:r>
            <a:r>
              <a:rPr lang="en-US" sz="2400" dirty="0">
                <a:solidFill>
                  <a:srgbClr val="000000"/>
                </a:solidFill>
                <a:latin typeface="Arial" panose="020B0604020202020204" pitchFamily="34" charset="0"/>
              </a:rPr>
              <a:t> since they are </a:t>
            </a:r>
            <a:r>
              <a:rPr lang="en-US" sz="2400" b="1" dirty="0">
                <a:solidFill>
                  <a:srgbClr val="000000"/>
                </a:solidFill>
                <a:latin typeface="Arial" panose="020B0604020202020204" pitchFamily="34" charset="0"/>
              </a:rPr>
              <a:t>affected by deforestation the most</a:t>
            </a:r>
            <a:r>
              <a:rPr lang="en-US" sz="2400" dirty="0">
                <a:solidFill>
                  <a:srgbClr val="000000"/>
                </a:solidFill>
                <a:latin typeface="Arial" panose="020B0604020202020204" pitchFamily="34" charset="0"/>
              </a:rPr>
              <a:t> in Indonesia (and the consequences of it, like floods)</a:t>
            </a:r>
          </a:p>
        </p:txBody>
      </p:sp>
      <p:sp>
        <p:nvSpPr>
          <p:cNvPr id="72" name="TextBox 71">
            <a:extLst>
              <a:ext uri="{FF2B5EF4-FFF2-40B4-BE49-F238E27FC236}">
                <a16:creationId xmlns:a16="http://schemas.microsoft.com/office/drawing/2014/main" id="{E7A6F368-82A7-AB08-36B2-8F51074E9EBC}"/>
              </a:ext>
            </a:extLst>
          </p:cNvPr>
          <p:cNvSpPr txBox="1"/>
          <p:nvPr/>
        </p:nvSpPr>
        <p:spPr>
          <a:xfrm>
            <a:off x="14857200" y="6600554"/>
            <a:ext cx="9242090" cy="523220"/>
          </a:xfrm>
          <a:prstGeom prst="rect">
            <a:avLst/>
          </a:prstGeom>
          <a:noFill/>
        </p:spPr>
        <p:txBody>
          <a:bodyPr wrap="square">
            <a:spAutoFit/>
          </a:bodyPr>
          <a:lstStyle/>
          <a:p>
            <a:r>
              <a:rPr lang="en-US" sz="2800" dirty="0"/>
              <a:t>Data Pipeline:</a:t>
            </a:r>
          </a:p>
        </p:txBody>
      </p:sp>
      <p:sp>
        <p:nvSpPr>
          <p:cNvPr id="73" name="TextBox 72">
            <a:extLst>
              <a:ext uri="{FF2B5EF4-FFF2-40B4-BE49-F238E27FC236}">
                <a16:creationId xmlns:a16="http://schemas.microsoft.com/office/drawing/2014/main" id="{222E7573-67DB-B1C9-FC1D-89839F606718}"/>
              </a:ext>
            </a:extLst>
          </p:cNvPr>
          <p:cNvSpPr txBox="1"/>
          <p:nvPr/>
        </p:nvSpPr>
        <p:spPr>
          <a:xfrm>
            <a:off x="14951929" y="17535953"/>
            <a:ext cx="9242090" cy="523220"/>
          </a:xfrm>
          <a:prstGeom prst="rect">
            <a:avLst/>
          </a:prstGeom>
          <a:noFill/>
        </p:spPr>
        <p:txBody>
          <a:bodyPr wrap="square">
            <a:spAutoFit/>
          </a:bodyPr>
          <a:lstStyle/>
          <a:p>
            <a:r>
              <a:rPr lang="en-US" sz="2800" dirty="0"/>
              <a:t>Potential ways to address the issue:</a:t>
            </a:r>
          </a:p>
        </p:txBody>
      </p:sp>
      <p:sp>
        <p:nvSpPr>
          <p:cNvPr id="75" name="TextBox 74">
            <a:extLst>
              <a:ext uri="{FF2B5EF4-FFF2-40B4-BE49-F238E27FC236}">
                <a16:creationId xmlns:a16="http://schemas.microsoft.com/office/drawing/2014/main" id="{EE4DEB2B-9349-63F5-E6A6-9CE5ED18D006}"/>
              </a:ext>
            </a:extLst>
          </p:cNvPr>
          <p:cNvSpPr txBox="1"/>
          <p:nvPr/>
        </p:nvSpPr>
        <p:spPr>
          <a:xfrm>
            <a:off x="28684535" y="24453983"/>
            <a:ext cx="12940080" cy="1938992"/>
          </a:xfrm>
          <a:prstGeom prst="rect">
            <a:avLst/>
          </a:prstGeom>
          <a:noFill/>
        </p:spPr>
        <p:txBody>
          <a:bodyPr wrap="square">
            <a:spAutoFit/>
          </a:bodyPr>
          <a:lstStyle/>
          <a:p>
            <a:r>
              <a:rPr lang="en-US" sz="2400" dirty="0">
                <a:solidFill>
                  <a:srgbClr val="000000"/>
                </a:solidFill>
                <a:latin typeface="Arial" panose="020B0604020202020204" pitchFamily="34" charset="0"/>
              </a:rPr>
              <a:t>									The model has the potential to </a:t>
            </a:r>
            <a:r>
              <a:rPr lang="en-US" sz="2400" b="1" dirty="0">
                <a:solidFill>
                  <a:srgbClr val="000000"/>
                </a:solidFill>
                <a:latin typeface="Arial" panose="020B0604020202020204" pitchFamily="34" charset="0"/>
              </a:rPr>
              <a:t>slow deforestation</a:t>
            </a:r>
            <a:r>
              <a:rPr lang="en-US" sz="2400" dirty="0">
                <a:solidFill>
                  <a:srgbClr val="000000"/>
                </a:solidFill>
                <a:latin typeface="Arial" panose="020B0604020202020204" pitchFamily="34" charset="0"/>
              </a:rPr>
              <a:t> given that action is taken by the government. The model also makes use of </a:t>
            </a:r>
            <a:r>
              <a:rPr lang="en-US" sz="2400" b="1" dirty="0">
                <a:solidFill>
                  <a:srgbClr val="000000"/>
                </a:solidFill>
                <a:latin typeface="Arial" panose="020B0604020202020204" pitchFamily="34" charset="0"/>
              </a:rPr>
              <a:t>already existing data</a:t>
            </a:r>
            <a:r>
              <a:rPr lang="en-US" sz="2400" dirty="0">
                <a:solidFill>
                  <a:srgbClr val="000000"/>
                </a:solidFill>
                <a:latin typeface="Arial" panose="020B0604020202020204" pitchFamily="34" charset="0"/>
              </a:rPr>
              <a:t> and is rather </a:t>
            </a:r>
            <a:r>
              <a:rPr lang="en-US" sz="2400" b="1" dirty="0">
                <a:solidFill>
                  <a:srgbClr val="000000"/>
                </a:solidFill>
                <a:latin typeface="Arial" panose="020B0604020202020204" pitchFamily="34" charset="0"/>
              </a:rPr>
              <a:t>efficient</a:t>
            </a:r>
            <a:r>
              <a:rPr lang="en-US" sz="2400" dirty="0">
                <a:solidFill>
                  <a:srgbClr val="000000"/>
                </a:solidFill>
                <a:latin typeface="Arial" panose="020B0604020202020204" pitchFamily="34" charset="0"/>
              </a:rPr>
              <a:t> with </a:t>
            </a:r>
            <a:r>
              <a:rPr lang="en-US" sz="2400" b="1" dirty="0">
                <a:solidFill>
                  <a:srgbClr val="000000"/>
                </a:solidFill>
                <a:latin typeface="Arial" panose="020B0604020202020204" pitchFamily="34" charset="0"/>
              </a:rPr>
              <a:t>2M parameters</a:t>
            </a:r>
            <a:r>
              <a:rPr lang="en-US" sz="2400" dirty="0">
                <a:solidFill>
                  <a:srgbClr val="000000"/>
                </a:solidFill>
                <a:latin typeface="Arial" panose="020B0604020202020204" pitchFamily="34" charset="0"/>
              </a:rPr>
              <a:t>. The pros of saving the forest would massively outweigh pollution caused by the model if appropriate action is taken, </a:t>
            </a:r>
            <a:r>
              <a:rPr lang="en-US" sz="2400" b="1" dirty="0">
                <a:solidFill>
                  <a:srgbClr val="000000"/>
                </a:solidFill>
                <a:latin typeface="Arial" panose="020B0604020202020204" pitchFamily="34" charset="0"/>
              </a:rPr>
              <a:t>maintaining carbon sinks</a:t>
            </a:r>
            <a:r>
              <a:rPr lang="en-US" sz="2400" dirty="0">
                <a:solidFill>
                  <a:srgbClr val="000000"/>
                </a:solidFill>
                <a:latin typeface="Arial" panose="020B0604020202020204" pitchFamily="34" charset="0"/>
              </a:rPr>
              <a:t> and protecting vulnerable communities from </a:t>
            </a:r>
            <a:r>
              <a:rPr lang="en-US" sz="2400" b="1" dirty="0">
                <a:solidFill>
                  <a:srgbClr val="000000"/>
                </a:solidFill>
                <a:latin typeface="Arial" panose="020B0604020202020204" pitchFamily="34" charset="0"/>
              </a:rPr>
              <a:t>extreme weather events</a:t>
            </a:r>
            <a:r>
              <a:rPr lang="en-US" sz="2400" dirty="0">
                <a:solidFill>
                  <a:srgbClr val="000000"/>
                </a:solidFill>
                <a:latin typeface="Arial" panose="020B0604020202020204" pitchFamily="34" charset="0"/>
              </a:rPr>
              <a:t>. </a:t>
            </a:r>
          </a:p>
        </p:txBody>
      </p:sp>
      <p:sp>
        <p:nvSpPr>
          <p:cNvPr id="76" name="TextBox 75">
            <a:extLst>
              <a:ext uri="{FF2B5EF4-FFF2-40B4-BE49-F238E27FC236}">
                <a16:creationId xmlns:a16="http://schemas.microsoft.com/office/drawing/2014/main" id="{E7E3012B-EEF8-30E0-AF8B-6F01E0BCA1D1}"/>
              </a:ext>
            </a:extLst>
          </p:cNvPr>
          <p:cNvSpPr txBox="1"/>
          <p:nvPr/>
        </p:nvSpPr>
        <p:spPr>
          <a:xfrm>
            <a:off x="28719384" y="26303377"/>
            <a:ext cx="12940080" cy="830997"/>
          </a:xfrm>
          <a:prstGeom prst="rect">
            <a:avLst/>
          </a:prstGeom>
          <a:noFill/>
        </p:spPr>
        <p:txBody>
          <a:bodyPr wrap="square">
            <a:spAutoFit/>
          </a:bodyPr>
          <a:lstStyle/>
          <a:p>
            <a:r>
              <a:rPr lang="en-US" sz="2400" dirty="0">
                <a:solidFill>
                  <a:srgbClr val="000000"/>
                </a:solidFill>
                <a:latin typeface="Arial" panose="020B0604020202020204" pitchFamily="34" charset="0"/>
              </a:rPr>
              <a:t>								The model promotes </a:t>
            </a:r>
            <a:r>
              <a:rPr lang="en-US" sz="2400" b="1" dirty="0">
                <a:solidFill>
                  <a:srgbClr val="000000"/>
                </a:solidFill>
                <a:latin typeface="Arial" panose="020B0604020202020204" pitchFamily="34" charset="0"/>
              </a:rPr>
              <a:t>sustainable forest management </a:t>
            </a:r>
            <a:r>
              <a:rPr lang="en-US" sz="2400" dirty="0">
                <a:solidFill>
                  <a:srgbClr val="000000"/>
                </a:solidFill>
                <a:latin typeface="Arial" panose="020B0604020202020204" pitchFamily="34" charset="0"/>
              </a:rPr>
              <a:t>(Indicator 15.2.1). If deforestation is reduced by the model it will massively </a:t>
            </a:r>
            <a:r>
              <a:rPr lang="en-US" sz="2400" b="1" dirty="0">
                <a:solidFill>
                  <a:srgbClr val="000000"/>
                </a:solidFill>
                <a:latin typeface="Arial" panose="020B0604020202020204" pitchFamily="34" charset="0"/>
              </a:rPr>
              <a:t>benefit biodiversity</a:t>
            </a:r>
            <a:r>
              <a:rPr lang="en-US" sz="2400" dirty="0">
                <a:solidFill>
                  <a:srgbClr val="000000"/>
                </a:solidFill>
                <a:latin typeface="Arial" panose="020B0604020202020204" pitchFamily="34" charset="0"/>
              </a:rPr>
              <a:t>.</a:t>
            </a:r>
          </a:p>
        </p:txBody>
      </p:sp>
      <p:sp>
        <p:nvSpPr>
          <p:cNvPr id="77" name="TextBox 76">
            <a:extLst>
              <a:ext uri="{FF2B5EF4-FFF2-40B4-BE49-F238E27FC236}">
                <a16:creationId xmlns:a16="http://schemas.microsoft.com/office/drawing/2014/main" id="{F524804A-9E77-6A1F-D269-02A325C37A8B}"/>
              </a:ext>
            </a:extLst>
          </p:cNvPr>
          <p:cNvSpPr txBox="1"/>
          <p:nvPr/>
        </p:nvSpPr>
        <p:spPr>
          <a:xfrm>
            <a:off x="28636409" y="27134017"/>
            <a:ext cx="12940080" cy="461665"/>
          </a:xfrm>
          <a:prstGeom prst="rect">
            <a:avLst/>
          </a:prstGeom>
          <a:noFill/>
        </p:spPr>
        <p:txBody>
          <a:bodyPr wrap="square">
            <a:spAutoFit/>
          </a:bodyPr>
          <a:lstStyle/>
          <a:p>
            <a:r>
              <a:rPr lang="en-US" sz="2400" dirty="0">
                <a:solidFill>
                  <a:srgbClr val="000000"/>
                </a:solidFill>
                <a:latin typeface="Arial" panose="020B0604020202020204" pitchFamily="34" charset="0"/>
              </a:rPr>
              <a:t>								Increasing the proportion of area under </a:t>
            </a:r>
            <a:r>
              <a:rPr lang="en-US" sz="2400" b="1" dirty="0">
                <a:solidFill>
                  <a:srgbClr val="000000"/>
                </a:solidFill>
                <a:latin typeface="Arial" panose="020B0604020202020204" pitchFamily="34" charset="0"/>
              </a:rPr>
              <a:t>sustainable agriculture</a:t>
            </a:r>
          </a:p>
        </p:txBody>
      </p:sp>
      <p:pic>
        <p:nvPicPr>
          <p:cNvPr id="82" name="Picture 81" descr="A graph of a line graph&#10;&#10;Description automatically generated with medium confidence">
            <a:extLst>
              <a:ext uri="{FF2B5EF4-FFF2-40B4-BE49-F238E27FC236}">
                <a16:creationId xmlns:a16="http://schemas.microsoft.com/office/drawing/2014/main" id="{10F25367-4330-C382-4C8D-C198803D4735}"/>
              </a:ext>
            </a:extLst>
          </p:cNvPr>
          <p:cNvPicPr>
            <a:picLocks noChangeAspect="1"/>
          </p:cNvPicPr>
          <p:nvPr/>
        </p:nvPicPr>
        <p:blipFill>
          <a:blip r:embed="rId10"/>
          <a:stretch>
            <a:fillRect/>
          </a:stretch>
        </p:blipFill>
        <p:spPr>
          <a:xfrm>
            <a:off x="23309818" y="14274130"/>
            <a:ext cx="4623192" cy="3459531"/>
          </a:xfrm>
          <a:prstGeom prst="rect">
            <a:avLst/>
          </a:prstGeom>
        </p:spPr>
      </p:pic>
      <p:pic>
        <p:nvPicPr>
          <p:cNvPr id="84" name="Picture 83" descr="A graph of a graph&#10;&#10;Description automatically generated with medium confidence">
            <a:extLst>
              <a:ext uri="{FF2B5EF4-FFF2-40B4-BE49-F238E27FC236}">
                <a16:creationId xmlns:a16="http://schemas.microsoft.com/office/drawing/2014/main" id="{0D209EFA-3C34-00E1-AF96-B62F8C8816EC}"/>
              </a:ext>
            </a:extLst>
          </p:cNvPr>
          <p:cNvPicPr>
            <a:picLocks noChangeAspect="1"/>
          </p:cNvPicPr>
          <p:nvPr/>
        </p:nvPicPr>
        <p:blipFill>
          <a:blip r:embed="rId11"/>
          <a:stretch>
            <a:fillRect/>
          </a:stretch>
        </p:blipFill>
        <p:spPr>
          <a:xfrm>
            <a:off x="18656015" y="14229862"/>
            <a:ext cx="4725519" cy="3341120"/>
          </a:xfrm>
          <a:prstGeom prst="rect">
            <a:avLst/>
          </a:prstGeom>
        </p:spPr>
      </p:pic>
      <p:pic>
        <p:nvPicPr>
          <p:cNvPr id="86" name="Picture 85" descr="Clouds in the sky&#10;&#10;Description automatically generated">
            <a:extLst>
              <a:ext uri="{FF2B5EF4-FFF2-40B4-BE49-F238E27FC236}">
                <a16:creationId xmlns:a16="http://schemas.microsoft.com/office/drawing/2014/main" id="{C2AA5F86-2E11-A5CD-7A35-F7DD5C10EEDD}"/>
              </a:ext>
            </a:extLst>
          </p:cNvPr>
          <p:cNvPicPr>
            <a:picLocks noChangeAspect="1"/>
          </p:cNvPicPr>
          <p:nvPr/>
        </p:nvPicPr>
        <p:blipFill>
          <a:blip r:embed="rId12"/>
          <a:srcRect l="6647" b="12952"/>
          <a:stretch/>
        </p:blipFill>
        <p:spPr>
          <a:xfrm>
            <a:off x="16227596" y="9024982"/>
            <a:ext cx="3906016" cy="3783597"/>
          </a:xfrm>
          <a:prstGeom prst="rect">
            <a:avLst/>
          </a:prstGeom>
        </p:spPr>
      </p:pic>
      <p:pic>
        <p:nvPicPr>
          <p:cNvPr id="88" name="Picture 87" descr="A aerial view of a forest&#10;&#10;Description automatically generated">
            <a:extLst>
              <a:ext uri="{FF2B5EF4-FFF2-40B4-BE49-F238E27FC236}">
                <a16:creationId xmlns:a16="http://schemas.microsoft.com/office/drawing/2014/main" id="{5702230B-542A-1FD4-A08D-77376CA93F0B}"/>
              </a:ext>
            </a:extLst>
          </p:cNvPr>
          <p:cNvPicPr>
            <a:picLocks noChangeAspect="1"/>
          </p:cNvPicPr>
          <p:nvPr/>
        </p:nvPicPr>
        <p:blipFill>
          <a:blip r:embed="rId13"/>
          <a:stretch>
            <a:fillRect/>
          </a:stretch>
        </p:blipFill>
        <p:spPr>
          <a:xfrm>
            <a:off x="22342810" y="8978872"/>
            <a:ext cx="3906016" cy="3875815"/>
          </a:xfrm>
          <a:prstGeom prst="rect">
            <a:avLst/>
          </a:prstGeom>
        </p:spPr>
      </p:pic>
      <p:sp>
        <p:nvSpPr>
          <p:cNvPr id="89" name="Right Arrow 88">
            <a:extLst>
              <a:ext uri="{FF2B5EF4-FFF2-40B4-BE49-F238E27FC236}">
                <a16:creationId xmlns:a16="http://schemas.microsoft.com/office/drawing/2014/main" id="{266BE35B-C1B2-2ACB-B3F3-079A85C6B62F}"/>
              </a:ext>
            </a:extLst>
          </p:cNvPr>
          <p:cNvSpPr/>
          <p:nvPr/>
        </p:nvSpPr>
        <p:spPr>
          <a:xfrm>
            <a:off x="20303976" y="10324383"/>
            <a:ext cx="1887092" cy="12129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205EF77A-79FB-14E8-ECFC-EDCE0718E68F}"/>
              </a:ext>
            </a:extLst>
          </p:cNvPr>
          <p:cNvSpPr txBox="1"/>
          <p:nvPr/>
        </p:nvSpPr>
        <p:spPr>
          <a:xfrm>
            <a:off x="14878691" y="7047865"/>
            <a:ext cx="12851342" cy="1938992"/>
          </a:xfrm>
          <a:prstGeom prst="rect">
            <a:avLst/>
          </a:prstGeom>
          <a:noFill/>
        </p:spPr>
        <p:txBody>
          <a:bodyPr wrap="square">
            <a:spAutoFit/>
          </a:bodyPr>
          <a:lstStyle/>
          <a:p>
            <a:r>
              <a:rPr lang="en-US" sz="2400" dirty="0">
                <a:solidFill>
                  <a:srgbClr val="000000"/>
                </a:solidFill>
                <a:latin typeface="Arial" panose="020B0604020202020204" pitchFamily="34" charset="0"/>
              </a:rPr>
              <a:t>A difficulty with the Context is that Indonesia’s Climate is tropical and therefore </a:t>
            </a:r>
            <a:r>
              <a:rPr lang="en-US" sz="2400" b="1" dirty="0">
                <a:solidFill>
                  <a:srgbClr val="000000"/>
                </a:solidFill>
                <a:latin typeface="Arial" panose="020B0604020202020204" pitchFamily="34" charset="0"/>
              </a:rPr>
              <a:t>cloudy</a:t>
            </a:r>
            <a:r>
              <a:rPr lang="en-US" sz="2400" dirty="0">
                <a:solidFill>
                  <a:srgbClr val="000000"/>
                </a:solidFill>
                <a:latin typeface="Arial" panose="020B0604020202020204" pitchFamily="34" charset="0"/>
              </a:rPr>
              <a:t> which </a:t>
            </a:r>
            <a:r>
              <a:rPr lang="en-US" sz="2400" b="1" dirty="0">
                <a:solidFill>
                  <a:srgbClr val="000000"/>
                </a:solidFill>
                <a:latin typeface="Arial" panose="020B0604020202020204" pitchFamily="34" charset="0"/>
              </a:rPr>
              <a:t>obstructs</a:t>
            </a:r>
            <a:r>
              <a:rPr lang="en-US" sz="2400" dirty="0">
                <a:solidFill>
                  <a:srgbClr val="000000"/>
                </a:solidFill>
                <a:latin typeface="Arial" panose="020B0604020202020204" pitchFamily="34" charset="0"/>
              </a:rPr>
              <a:t> the </a:t>
            </a:r>
            <a:r>
              <a:rPr lang="en-US" sz="2400" b="1" dirty="0">
                <a:solidFill>
                  <a:srgbClr val="000000"/>
                </a:solidFill>
                <a:latin typeface="Arial" panose="020B0604020202020204" pitchFamily="34" charset="0"/>
              </a:rPr>
              <a:t>view</a:t>
            </a:r>
            <a:r>
              <a:rPr lang="en-US" sz="2400" dirty="0">
                <a:solidFill>
                  <a:srgbClr val="000000"/>
                </a:solidFill>
                <a:latin typeface="Arial" panose="020B0604020202020204" pitchFamily="34" charset="0"/>
              </a:rPr>
              <a:t> from </a:t>
            </a:r>
            <a:r>
              <a:rPr lang="en-US" sz="2400" b="1" dirty="0">
                <a:solidFill>
                  <a:srgbClr val="000000"/>
                </a:solidFill>
                <a:latin typeface="Arial" panose="020B0604020202020204" pitchFamily="34" charset="0"/>
              </a:rPr>
              <a:t>space</a:t>
            </a:r>
            <a:r>
              <a:rPr lang="en-US" sz="2400" dirty="0">
                <a:solidFill>
                  <a:srgbClr val="000000"/>
                </a:solidFill>
                <a:latin typeface="Arial" panose="020B0604020202020204" pitchFamily="34" charset="0"/>
              </a:rPr>
              <a:t>. For 2022 there were locations which didn’t have images of total cloud cover below 30%. I therefore performed </a:t>
            </a:r>
            <a:r>
              <a:rPr lang="en-US" sz="2400" b="1" dirty="0">
                <a:solidFill>
                  <a:srgbClr val="000000"/>
                </a:solidFill>
                <a:latin typeface="Arial" panose="020B0604020202020204" pitchFamily="34" charset="0"/>
              </a:rPr>
              <a:t>cloud masking</a:t>
            </a:r>
            <a:r>
              <a:rPr lang="en-US" sz="2400" dirty="0">
                <a:solidFill>
                  <a:srgbClr val="000000"/>
                </a:solidFill>
                <a:latin typeface="Arial" panose="020B0604020202020204" pitchFamily="34" charset="0"/>
              </a:rPr>
              <a:t> by filtering for cloud free pixels of images throughout the year and assembling “Frankenstein” images which end up being cloud free.</a:t>
            </a:r>
          </a:p>
        </p:txBody>
      </p:sp>
      <p:sp>
        <p:nvSpPr>
          <p:cNvPr id="91" name="TextBox 90">
            <a:extLst>
              <a:ext uri="{FF2B5EF4-FFF2-40B4-BE49-F238E27FC236}">
                <a16:creationId xmlns:a16="http://schemas.microsoft.com/office/drawing/2014/main" id="{EDEDD265-0B55-0A3E-DC96-F18163135CCE}"/>
              </a:ext>
            </a:extLst>
          </p:cNvPr>
          <p:cNvSpPr txBox="1"/>
          <p:nvPr/>
        </p:nvSpPr>
        <p:spPr>
          <a:xfrm>
            <a:off x="14915363" y="14304762"/>
            <a:ext cx="9242090" cy="523220"/>
          </a:xfrm>
          <a:prstGeom prst="rect">
            <a:avLst/>
          </a:prstGeom>
          <a:noFill/>
        </p:spPr>
        <p:txBody>
          <a:bodyPr wrap="square">
            <a:spAutoFit/>
          </a:bodyPr>
          <a:lstStyle/>
          <a:p>
            <a:r>
              <a:rPr lang="en-US" sz="2800" dirty="0"/>
              <a:t>Original Model:</a:t>
            </a:r>
          </a:p>
        </p:txBody>
      </p:sp>
      <p:sp>
        <p:nvSpPr>
          <p:cNvPr id="92" name="TextBox 91">
            <a:extLst>
              <a:ext uri="{FF2B5EF4-FFF2-40B4-BE49-F238E27FC236}">
                <a16:creationId xmlns:a16="http://schemas.microsoft.com/office/drawing/2014/main" id="{F816AF15-92EB-6B17-F3BD-6BDF7DA59421}"/>
              </a:ext>
            </a:extLst>
          </p:cNvPr>
          <p:cNvSpPr txBox="1"/>
          <p:nvPr/>
        </p:nvSpPr>
        <p:spPr>
          <a:xfrm>
            <a:off x="14931854" y="14809167"/>
            <a:ext cx="4034231" cy="2677656"/>
          </a:xfrm>
          <a:prstGeom prst="rect">
            <a:avLst/>
          </a:prstGeom>
          <a:noFill/>
        </p:spPr>
        <p:txBody>
          <a:bodyPr wrap="square">
            <a:spAutoFit/>
          </a:bodyPr>
          <a:lstStyle/>
          <a:p>
            <a:r>
              <a:rPr lang="en-US" sz="2400" dirty="0">
                <a:solidFill>
                  <a:srgbClr val="000000"/>
                </a:solidFill>
                <a:latin typeface="Arial" panose="020B0604020202020204" pitchFamily="34" charset="0"/>
              </a:rPr>
              <a:t>The original model from the paper has </a:t>
            </a:r>
            <a:r>
              <a:rPr lang="en-US" sz="2400" b="1" dirty="0">
                <a:solidFill>
                  <a:srgbClr val="000000"/>
                </a:solidFill>
                <a:latin typeface="Arial" panose="020B0604020202020204" pitchFamily="34" charset="0"/>
              </a:rPr>
              <a:t>decent performance</a:t>
            </a:r>
            <a:r>
              <a:rPr lang="en-US" sz="2400" dirty="0">
                <a:solidFill>
                  <a:srgbClr val="000000"/>
                </a:solidFill>
                <a:latin typeface="Arial" panose="020B0604020202020204" pitchFamily="34" charset="0"/>
              </a:rPr>
              <a:t>, coming in at just over 90% train accuracy. The issue is the model is </a:t>
            </a:r>
            <a:r>
              <a:rPr lang="en-US" sz="2400" b="1" dirty="0">
                <a:solidFill>
                  <a:srgbClr val="000000"/>
                </a:solidFill>
                <a:latin typeface="Arial" panose="020B0604020202020204" pitchFamily="34" charset="0"/>
              </a:rPr>
              <a:t>overfitting strongly.</a:t>
            </a:r>
            <a:r>
              <a:rPr lang="en-US" sz="2400" dirty="0">
                <a:solidFill>
                  <a:srgbClr val="000000"/>
                </a:solidFill>
                <a:latin typeface="Arial" panose="020B0604020202020204" pitchFamily="34" charset="0"/>
              </a:rPr>
              <a:t> </a:t>
            </a:r>
          </a:p>
        </p:txBody>
      </p:sp>
      <p:sp>
        <p:nvSpPr>
          <p:cNvPr id="93" name="TextBox 92">
            <a:extLst>
              <a:ext uri="{FF2B5EF4-FFF2-40B4-BE49-F238E27FC236}">
                <a16:creationId xmlns:a16="http://schemas.microsoft.com/office/drawing/2014/main" id="{E0EBA1D8-7AFF-2B5E-9BC0-D26BA7C473E0}"/>
              </a:ext>
            </a:extLst>
          </p:cNvPr>
          <p:cNvSpPr txBox="1"/>
          <p:nvPr/>
        </p:nvSpPr>
        <p:spPr>
          <a:xfrm>
            <a:off x="14931540" y="17929491"/>
            <a:ext cx="12798493" cy="1200329"/>
          </a:xfrm>
          <a:prstGeom prst="rect">
            <a:avLst/>
          </a:prstGeom>
          <a:noFill/>
        </p:spPr>
        <p:txBody>
          <a:bodyPr wrap="square">
            <a:spAutoFit/>
          </a:bodyPr>
          <a:lstStyle/>
          <a:p>
            <a:r>
              <a:rPr lang="en-GB" sz="2400" dirty="0">
                <a:solidFill>
                  <a:srgbClr val="000000"/>
                </a:solidFill>
                <a:latin typeface="Arial" panose="020B0604020202020204" pitchFamily="34" charset="0"/>
              </a:rPr>
              <a:t>Overfitting can be prevented with regularisation. Popular forms of regularisation include L2 regularisation, L1 regularisation and </a:t>
            </a:r>
            <a:r>
              <a:rPr lang="en-GB" sz="2400" b="1" dirty="0">
                <a:solidFill>
                  <a:srgbClr val="000000"/>
                </a:solidFill>
                <a:latin typeface="Arial" panose="020B0604020202020204" pitchFamily="34" charset="0"/>
              </a:rPr>
              <a:t>dropout</a:t>
            </a:r>
            <a:r>
              <a:rPr lang="en-GB" sz="2400" dirty="0">
                <a:solidFill>
                  <a:srgbClr val="000000"/>
                </a:solidFill>
                <a:latin typeface="Arial" panose="020B0604020202020204" pitchFamily="34" charset="0"/>
              </a:rPr>
              <a:t>.</a:t>
            </a:r>
          </a:p>
          <a:p>
            <a:r>
              <a:rPr lang="en-GB" sz="2400" dirty="0">
                <a:solidFill>
                  <a:srgbClr val="000000"/>
                </a:solidFill>
                <a:latin typeface="Arial" panose="020B0604020202020204" pitchFamily="34" charset="0"/>
              </a:rPr>
              <a:t>I chose to test dropout since it was mentioned as a potential add on in the original paper.</a:t>
            </a:r>
          </a:p>
        </p:txBody>
      </p:sp>
      <p:sp>
        <p:nvSpPr>
          <p:cNvPr id="94" name="TextBox 93">
            <a:extLst>
              <a:ext uri="{FF2B5EF4-FFF2-40B4-BE49-F238E27FC236}">
                <a16:creationId xmlns:a16="http://schemas.microsoft.com/office/drawing/2014/main" id="{C5B480E9-422D-02A3-B04A-6E5E4BFBEE06}"/>
              </a:ext>
            </a:extLst>
          </p:cNvPr>
          <p:cNvSpPr txBox="1"/>
          <p:nvPr/>
        </p:nvSpPr>
        <p:spPr>
          <a:xfrm>
            <a:off x="14905115" y="12983156"/>
            <a:ext cx="12851342" cy="1200329"/>
          </a:xfrm>
          <a:prstGeom prst="rect">
            <a:avLst/>
          </a:prstGeom>
          <a:noFill/>
        </p:spPr>
        <p:txBody>
          <a:bodyPr wrap="square">
            <a:spAutoFit/>
          </a:bodyPr>
          <a:lstStyle/>
          <a:p>
            <a:r>
              <a:rPr lang="en-US" sz="2400" dirty="0">
                <a:solidFill>
                  <a:srgbClr val="000000"/>
                </a:solidFill>
                <a:latin typeface="Arial" panose="020B0604020202020204" pitchFamily="34" charset="0"/>
              </a:rPr>
              <a:t>I split larger images into smaller patches and split the masks to match them, to be similar in size to the paper. I ended up with </a:t>
            </a:r>
            <a:r>
              <a:rPr lang="en-US" sz="2400" b="1" dirty="0">
                <a:solidFill>
                  <a:srgbClr val="000000"/>
                </a:solidFill>
                <a:latin typeface="Arial" panose="020B0604020202020204" pitchFamily="34" charset="0"/>
              </a:rPr>
              <a:t>2 datasets</a:t>
            </a:r>
            <a:r>
              <a:rPr lang="en-US" sz="2400" dirty="0">
                <a:solidFill>
                  <a:srgbClr val="000000"/>
                </a:solidFill>
                <a:latin typeface="Arial" panose="020B0604020202020204" pitchFamily="34" charset="0"/>
              </a:rPr>
              <a:t>, one for the island of </a:t>
            </a:r>
            <a:r>
              <a:rPr lang="en-US" sz="2400" b="1" dirty="0">
                <a:solidFill>
                  <a:srgbClr val="000000"/>
                </a:solidFill>
                <a:latin typeface="Arial" panose="020B0604020202020204" pitchFamily="34" charset="0"/>
              </a:rPr>
              <a:t>Sumatra</a:t>
            </a:r>
            <a:r>
              <a:rPr lang="en-US" sz="2400" dirty="0">
                <a:solidFill>
                  <a:srgbClr val="000000"/>
                </a:solidFill>
                <a:latin typeface="Arial" panose="020B0604020202020204" pitchFamily="34" charset="0"/>
              </a:rPr>
              <a:t> and one for </a:t>
            </a:r>
            <a:r>
              <a:rPr lang="en-US" sz="2400" b="1" dirty="0">
                <a:solidFill>
                  <a:srgbClr val="000000"/>
                </a:solidFill>
                <a:latin typeface="Arial" panose="020B0604020202020204" pitchFamily="34" charset="0"/>
              </a:rPr>
              <a:t>Kalimantan</a:t>
            </a:r>
            <a:r>
              <a:rPr lang="en-US" sz="2400" dirty="0">
                <a:solidFill>
                  <a:srgbClr val="000000"/>
                </a:solidFill>
                <a:latin typeface="Arial" panose="020B0604020202020204" pitchFamily="34" charset="0"/>
              </a:rPr>
              <a:t> with in total </a:t>
            </a:r>
            <a:r>
              <a:rPr lang="en-US" sz="2400" b="1" dirty="0">
                <a:solidFill>
                  <a:srgbClr val="000000"/>
                </a:solidFill>
                <a:latin typeface="Arial" panose="020B0604020202020204" pitchFamily="34" charset="0"/>
              </a:rPr>
              <a:t>1025 train, 218 validation, 225 test</a:t>
            </a:r>
            <a:r>
              <a:rPr lang="en-US" sz="2400" dirty="0">
                <a:solidFill>
                  <a:srgbClr val="000000"/>
                </a:solidFill>
                <a:latin typeface="Arial" panose="020B0604020202020204" pitchFamily="34" charset="0"/>
              </a:rPr>
              <a:t> samples (~50% class balance). </a:t>
            </a:r>
          </a:p>
        </p:txBody>
      </p:sp>
      <p:graphicFrame>
        <p:nvGraphicFramePr>
          <p:cNvPr id="110" name="Table 109">
            <a:extLst>
              <a:ext uri="{FF2B5EF4-FFF2-40B4-BE49-F238E27FC236}">
                <a16:creationId xmlns:a16="http://schemas.microsoft.com/office/drawing/2014/main" id="{E52A5D33-4647-1EB5-66F5-34BB6EFDDAC1}"/>
              </a:ext>
            </a:extLst>
          </p:cNvPr>
          <p:cNvGraphicFramePr>
            <a:graphicFrameLocks noGrp="1"/>
          </p:cNvGraphicFramePr>
          <p:nvPr>
            <p:extLst>
              <p:ext uri="{D42A27DB-BD31-4B8C-83A1-F6EECF244321}">
                <p14:modId xmlns:p14="http://schemas.microsoft.com/office/powerpoint/2010/main" val="3807316289"/>
              </p:ext>
            </p:extLst>
          </p:nvPr>
        </p:nvGraphicFramePr>
        <p:xfrm>
          <a:off x="28694743" y="9360596"/>
          <a:ext cx="13083257" cy="4159411"/>
        </p:xfrm>
        <a:graphic>
          <a:graphicData uri="http://schemas.openxmlformats.org/drawingml/2006/table">
            <a:tbl>
              <a:tblPr firstRow="1">
                <a:tableStyleId>{17292A2E-F333-43FB-9621-5CBBE7FDCDCB}</a:tableStyleId>
              </a:tblPr>
              <a:tblGrid>
                <a:gridCol w="2326349">
                  <a:extLst>
                    <a:ext uri="{9D8B030D-6E8A-4147-A177-3AD203B41FA5}">
                      <a16:colId xmlns:a16="http://schemas.microsoft.com/office/drawing/2014/main" val="2450669103"/>
                    </a:ext>
                  </a:extLst>
                </a:gridCol>
                <a:gridCol w="1758159">
                  <a:extLst>
                    <a:ext uri="{9D8B030D-6E8A-4147-A177-3AD203B41FA5}">
                      <a16:colId xmlns:a16="http://schemas.microsoft.com/office/drawing/2014/main" val="2808359985"/>
                    </a:ext>
                  </a:extLst>
                </a:gridCol>
                <a:gridCol w="1749287">
                  <a:extLst>
                    <a:ext uri="{9D8B030D-6E8A-4147-A177-3AD203B41FA5}">
                      <a16:colId xmlns:a16="http://schemas.microsoft.com/office/drawing/2014/main" val="3433693510"/>
                    </a:ext>
                  </a:extLst>
                </a:gridCol>
                <a:gridCol w="1848678">
                  <a:extLst>
                    <a:ext uri="{9D8B030D-6E8A-4147-A177-3AD203B41FA5}">
                      <a16:colId xmlns:a16="http://schemas.microsoft.com/office/drawing/2014/main" val="1781364382"/>
                    </a:ext>
                  </a:extLst>
                </a:gridCol>
                <a:gridCol w="1311966">
                  <a:extLst>
                    <a:ext uri="{9D8B030D-6E8A-4147-A177-3AD203B41FA5}">
                      <a16:colId xmlns:a16="http://schemas.microsoft.com/office/drawing/2014/main" val="3902806074"/>
                    </a:ext>
                  </a:extLst>
                </a:gridCol>
                <a:gridCol w="1272208">
                  <a:extLst>
                    <a:ext uri="{9D8B030D-6E8A-4147-A177-3AD203B41FA5}">
                      <a16:colId xmlns:a16="http://schemas.microsoft.com/office/drawing/2014/main" val="4067519849"/>
                    </a:ext>
                  </a:extLst>
                </a:gridCol>
                <a:gridCol w="2816610">
                  <a:extLst>
                    <a:ext uri="{9D8B030D-6E8A-4147-A177-3AD203B41FA5}">
                      <a16:colId xmlns:a16="http://schemas.microsoft.com/office/drawing/2014/main" val="2461006394"/>
                    </a:ext>
                  </a:extLst>
                </a:gridCol>
              </a:tblGrid>
              <a:tr h="776131">
                <a:tc>
                  <a:txBody>
                    <a:bodyPr/>
                    <a:lstStyle/>
                    <a:p>
                      <a:r>
                        <a:rPr lang="en-US" sz="2400" dirty="0"/>
                        <a:t>Model</a:t>
                      </a:r>
                    </a:p>
                  </a:txBody>
                  <a:tcPr anchor="ctr"/>
                </a:tc>
                <a:tc>
                  <a:txBody>
                    <a:bodyPr/>
                    <a:lstStyle/>
                    <a:p>
                      <a:r>
                        <a:rPr lang="en-US" sz="2400"/>
                        <a:t>Test Set</a:t>
                      </a:r>
                    </a:p>
                  </a:txBody>
                  <a:tcPr anchor="ctr"/>
                </a:tc>
                <a:tc>
                  <a:txBody>
                    <a:bodyPr/>
                    <a:lstStyle/>
                    <a:p>
                      <a:r>
                        <a:rPr lang="en-US" sz="2400" dirty="0"/>
                        <a:t>Accuracy</a:t>
                      </a:r>
                    </a:p>
                  </a:txBody>
                  <a:tcPr anchor="ctr"/>
                </a:tc>
                <a:tc>
                  <a:txBody>
                    <a:bodyPr/>
                    <a:lstStyle/>
                    <a:p>
                      <a:r>
                        <a:rPr lang="en-US" sz="2400" dirty="0"/>
                        <a:t>Precision</a:t>
                      </a:r>
                    </a:p>
                  </a:txBody>
                  <a:tcPr anchor="ctr"/>
                </a:tc>
                <a:tc>
                  <a:txBody>
                    <a:bodyPr/>
                    <a:lstStyle/>
                    <a:p>
                      <a:r>
                        <a:rPr lang="en-US" sz="2400" dirty="0"/>
                        <a:t>Recall</a:t>
                      </a:r>
                    </a:p>
                  </a:txBody>
                  <a:tcPr anchor="ctr"/>
                </a:tc>
                <a:tc>
                  <a:txBody>
                    <a:bodyPr/>
                    <a:lstStyle/>
                    <a:p>
                      <a:r>
                        <a:rPr lang="en-US" sz="2400" dirty="0"/>
                        <a:t>F1-Score</a:t>
                      </a:r>
                    </a:p>
                  </a:txBody>
                  <a:tcPr anchor="ctr"/>
                </a:tc>
                <a:tc>
                  <a:txBody>
                    <a:bodyPr/>
                    <a:lstStyle/>
                    <a:p>
                      <a:r>
                        <a:rPr lang="en-US" sz="2400" dirty="0"/>
                        <a:t>Notes</a:t>
                      </a:r>
                    </a:p>
                  </a:txBody>
                  <a:tcPr anchor="ctr"/>
                </a:tc>
                <a:extLst>
                  <a:ext uri="{0D108BD9-81ED-4DB2-BD59-A6C34878D82A}">
                    <a16:rowId xmlns:a16="http://schemas.microsoft.com/office/drawing/2014/main" val="3822680211"/>
                  </a:ext>
                </a:extLst>
              </a:tr>
              <a:tr h="431184">
                <a:tc>
                  <a:txBody>
                    <a:bodyPr/>
                    <a:lstStyle/>
                    <a:p>
                      <a:r>
                        <a:rPr lang="en-US" sz="2400" b="0" dirty="0"/>
                        <a:t>Sumatra AM</a:t>
                      </a:r>
                    </a:p>
                  </a:txBody>
                  <a:tcPr anchor="ctr"/>
                </a:tc>
                <a:tc>
                  <a:txBody>
                    <a:bodyPr/>
                    <a:lstStyle/>
                    <a:p>
                      <a:r>
                        <a:rPr lang="en-US" sz="2400" dirty="0"/>
                        <a:t>Sumatra</a:t>
                      </a:r>
                    </a:p>
                  </a:txBody>
                  <a:tcPr anchor="ctr"/>
                </a:tc>
                <a:tc>
                  <a:txBody>
                    <a:bodyPr/>
                    <a:lstStyle/>
                    <a:p>
                      <a:r>
                        <a:rPr lang="en-US" sz="2400" dirty="0"/>
                        <a:t>85.1%</a:t>
                      </a:r>
                    </a:p>
                  </a:txBody>
                  <a:tcPr anchor="ctr"/>
                </a:tc>
                <a:tc>
                  <a:txBody>
                    <a:bodyPr/>
                    <a:lstStyle/>
                    <a:p>
                      <a:r>
                        <a:rPr lang="en-US" sz="2400" dirty="0"/>
                        <a:t>88.3%</a:t>
                      </a:r>
                    </a:p>
                  </a:txBody>
                  <a:tcPr anchor="ctr"/>
                </a:tc>
                <a:tc>
                  <a:txBody>
                    <a:bodyPr/>
                    <a:lstStyle/>
                    <a:p>
                      <a:r>
                        <a:rPr lang="en-US" sz="2400"/>
                        <a:t>85.1%</a:t>
                      </a:r>
                    </a:p>
                  </a:txBody>
                  <a:tcPr anchor="ctr"/>
                </a:tc>
                <a:tc>
                  <a:txBody>
                    <a:bodyPr/>
                    <a:lstStyle/>
                    <a:p>
                      <a:r>
                        <a:rPr lang="en-US" sz="2400" b="1" dirty="0"/>
                        <a:t>86.7%</a:t>
                      </a:r>
                      <a:endParaRPr lang="en-US" sz="2400" dirty="0"/>
                    </a:p>
                  </a:txBody>
                  <a:tcPr anchor="ctr">
                    <a:solidFill>
                      <a:srgbClr val="92D050"/>
                    </a:solidFill>
                  </a:tcPr>
                </a:tc>
                <a:tc>
                  <a:txBody>
                    <a:bodyPr/>
                    <a:lstStyle/>
                    <a:p>
                      <a:r>
                        <a:rPr lang="en-US" sz="2400" dirty="0"/>
                        <a:t>Best Performer</a:t>
                      </a:r>
                    </a:p>
                  </a:txBody>
                  <a:tcPr anchor="ctr">
                    <a:noFill/>
                  </a:tcPr>
                </a:tc>
                <a:extLst>
                  <a:ext uri="{0D108BD9-81ED-4DB2-BD59-A6C34878D82A}">
                    <a16:rowId xmlns:a16="http://schemas.microsoft.com/office/drawing/2014/main" val="1688897978"/>
                  </a:ext>
                </a:extLst>
              </a:tr>
              <a:tr h="776131">
                <a:tc>
                  <a:txBody>
                    <a:bodyPr/>
                    <a:lstStyle/>
                    <a:p>
                      <a:r>
                        <a:rPr lang="en-US" sz="2400"/>
                        <a:t>Sumatra AM Adapted</a:t>
                      </a:r>
                    </a:p>
                  </a:txBody>
                  <a:tcPr anchor="ctr"/>
                </a:tc>
                <a:tc>
                  <a:txBody>
                    <a:bodyPr/>
                    <a:lstStyle/>
                    <a:p>
                      <a:r>
                        <a:rPr lang="en-US" sz="2400" dirty="0"/>
                        <a:t>Sumatra</a:t>
                      </a:r>
                    </a:p>
                  </a:txBody>
                  <a:tcPr anchor="ctr"/>
                </a:tc>
                <a:tc>
                  <a:txBody>
                    <a:bodyPr/>
                    <a:lstStyle/>
                    <a:p>
                      <a:r>
                        <a:rPr lang="en-US" sz="2400" dirty="0"/>
                        <a:t>77.9%*</a:t>
                      </a:r>
                    </a:p>
                  </a:txBody>
                  <a:tcPr anchor="ctr"/>
                </a:tc>
                <a:tc>
                  <a:txBody>
                    <a:bodyPr/>
                    <a:lstStyle/>
                    <a:p>
                      <a:r>
                        <a:rPr lang="en-US" sz="2400" dirty="0"/>
                        <a:t>89.6%</a:t>
                      </a:r>
                    </a:p>
                  </a:txBody>
                  <a:tcPr anchor="ctr"/>
                </a:tc>
                <a:tc>
                  <a:txBody>
                    <a:bodyPr/>
                    <a:lstStyle/>
                    <a:p>
                      <a:r>
                        <a:rPr lang="en-US" sz="2400"/>
                        <a:t>77.9%</a:t>
                      </a:r>
                    </a:p>
                  </a:txBody>
                  <a:tcPr anchor="ctr"/>
                </a:tc>
                <a:tc>
                  <a:txBody>
                    <a:bodyPr/>
                    <a:lstStyle/>
                    <a:p>
                      <a:r>
                        <a:rPr lang="en-US" sz="2400"/>
                        <a:t>83.4%</a:t>
                      </a:r>
                    </a:p>
                  </a:txBody>
                  <a:tcPr anchor="ctr"/>
                </a:tc>
                <a:tc>
                  <a:txBody>
                    <a:bodyPr/>
                    <a:lstStyle/>
                    <a:p>
                      <a:r>
                        <a:rPr lang="en-US" sz="2400" dirty="0"/>
                        <a:t>Unstable Training</a:t>
                      </a:r>
                    </a:p>
                  </a:txBody>
                  <a:tcPr anchor="ctr"/>
                </a:tc>
                <a:extLst>
                  <a:ext uri="{0D108BD9-81ED-4DB2-BD59-A6C34878D82A}">
                    <a16:rowId xmlns:a16="http://schemas.microsoft.com/office/drawing/2014/main" val="1508214401"/>
                  </a:ext>
                </a:extLst>
              </a:tr>
              <a:tr h="776131">
                <a:tc>
                  <a:txBody>
                    <a:bodyPr/>
                    <a:lstStyle/>
                    <a:p>
                      <a:r>
                        <a:rPr lang="en-US" sz="2400" b="0" dirty="0"/>
                        <a:t>Kalimantan AM</a:t>
                      </a:r>
                    </a:p>
                  </a:txBody>
                  <a:tcPr anchor="ctr"/>
                </a:tc>
                <a:tc>
                  <a:txBody>
                    <a:bodyPr/>
                    <a:lstStyle/>
                    <a:p>
                      <a:r>
                        <a:rPr lang="en-US" sz="2400" dirty="0"/>
                        <a:t>Kalimantan</a:t>
                      </a:r>
                    </a:p>
                  </a:txBody>
                  <a:tcPr anchor="ctr"/>
                </a:tc>
                <a:tc>
                  <a:txBody>
                    <a:bodyPr/>
                    <a:lstStyle/>
                    <a:p>
                      <a:r>
                        <a:rPr lang="en-US" sz="2400"/>
                        <a:t>78.1%</a:t>
                      </a:r>
                    </a:p>
                  </a:txBody>
                  <a:tcPr anchor="ctr"/>
                </a:tc>
                <a:tc>
                  <a:txBody>
                    <a:bodyPr/>
                    <a:lstStyle/>
                    <a:p>
                      <a:r>
                        <a:rPr lang="en-US" sz="2400"/>
                        <a:t>80.7%</a:t>
                      </a:r>
                    </a:p>
                  </a:txBody>
                  <a:tcPr anchor="ctr"/>
                </a:tc>
                <a:tc>
                  <a:txBody>
                    <a:bodyPr/>
                    <a:lstStyle/>
                    <a:p>
                      <a:r>
                        <a:rPr lang="en-US" sz="2400"/>
                        <a:t>78.1%</a:t>
                      </a:r>
                    </a:p>
                  </a:txBody>
                  <a:tcPr anchor="ctr"/>
                </a:tc>
                <a:tc>
                  <a:txBody>
                    <a:bodyPr/>
                    <a:lstStyle/>
                    <a:p>
                      <a:r>
                        <a:rPr lang="en-US" sz="2400" b="1" dirty="0"/>
                        <a:t>79.4%</a:t>
                      </a:r>
                      <a:endParaRPr lang="en-US" sz="2400" dirty="0"/>
                    </a:p>
                  </a:txBody>
                  <a:tcPr anchor="ctr"/>
                </a:tc>
                <a:tc>
                  <a:txBody>
                    <a:bodyPr/>
                    <a:lstStyle/>
                    <a:p>
                      <a:r>
                        <a:rPr lang="en-US" sz="2400" dirty="0"/>
                        <a:t>Baseline</a:t>
                      </a:r>
                    </a:p>
                  </a:txBody>
                  <a:tcPr anchor="ctr"/>
                </a:tc>
                <a:extLst>
                  <a:ext uri="{0D108BD9-81ED-4DB2-BD59-A6C34878D82A}">
                    <a16:rowId xmlns:a16="http://schemas.microsoft.com/office/drawing/2014/main" val="3832981735"/>
                  </a:ext>
                </a:extLst>
              </a:tr>
              <a:tr h="776131">
                <a:tc>
                  <a:txBody>
                    <a:bodyPr/>
                    <a:lstStyle/>
                    <a:p>
                      <a:r>
                        <a:rPr lang="en-US" sz="2400" dirty="0"/>
                        <a:t>Kalimantan AM Adapted</a:t>
                      </a:r>
                    </a:p>
                  </a:txBody>
                  <a:tcPr anchor="ctr"/>
                </a:tc>
                <a:tc>
                  <a:txBody>
                    <a:bodyPr/>
                    <a:lstStyle/>
                    <a:p>
                      <a:r>
                        <a:rPr lang="en-US" sz="2400" dirty="0"/>
                        <a:t>Kalimantan</a:t>
                      </a:r>
                    </a:p>
                  </a:txBody>
                  <a:tcPr anchor="ctr"/>
                </a:tc>
                <a:tc>
                  <a:txBody>
                    <a:bodyPr/>
                    <a:lstStyle/>
                    <a:p>
                      <a:r>
                        <a:rPr lang="en-US" sz="2400"/>
                        <a:t>79.3%</a:t>
                      </a:r>
                    </a:p>
                  </a:txBody>
                  <a:tcPr anchor="ctr"/>
                </a:tc>
                <a:tc>
                  <a:txBody>
                    <a:bodyPr/>
                    <a:lstStyle/>
                    <a:p>
                      <a:r>
                        <a:rPr lang="en-US" sz="2400" dirty="0"/>
                        <a:t>83.2%</a:t>
                      </a:r>
                    </a:p>
                  </a:txBody>
                  <a:tcPr anchor="ctr"/>
                </a:tc>
                <a:tc>
                  <a:txBody>
                    <a:bodyPr/>
                    <a:lstStyle/>
                    <a:p>
                      <a:r>
                        <a:rPr lang="en-US" sz="2400"/>
                        <a:t>79.3%</a:t>
                      </a:r>
                    </a:p>
                  </a:txBody>
                  <a:tcPr anchor="ctr"/>
                </a:tc>
                <a:tc>
                  <a:txBody>
                    <a:bodyPr/>
                    <a:lstStyle/>
                    <a:p>
                      <a:r>
                        <a:rPr lang="en-US" sz="2400" b="1" dirty="0"/>
                        <a:t>81.2%</a:t>
                      </a:r>
                      <a:endParaRPr lang="en-US" sz="2400" dirty="0"/>
                    </a:p>
                  </a:txBody>
                  <a:tcPr anchor="ctr"/>
                </a:tc>
                <a:tc>
                  <a:txBody>
                    <a:bodyPr/>
                    <a:lstStyle/>
                    <a:p>
                      <a:r>
                        <a:rPr lang="en-US" sz="2400" dirty="0"/>
                        <a:t>Slight improvement</a:t>
                      </a:r>
                    </a:p>
                  </a:txBody>
                  <a:tcPr anchor="ctr"/>
                </a:tc>
                <a:extLst>
                  <a:ext uri="{0D108BD9-81ED-4DB2-BD59-A6C34878D82A}">
                    <a16:rowId xmlns:a16="http://schemas.microsoft.com/office/drawing/2014/main" val="740260757"/>
                  </a:ext>
                </a:extLst>
              </a:tr>
              <a:tr h="431184">
                <a:tc>
                  <a:txBody>
                    <a:bodyPr/>
                    <a:lstStyle/>
                    <a:p>
                      <a:r>
                        <a:rPr lang="en-US" sz="2400" dirty="0"/>
                        <a:t>Original Paper</a:t>
                      </a:r>
                    </a:p>
                  </a:txBody>
                  <a:tcPr anchor="ctr"/>
                </a:tc>
                <a:tc>
                  <a:txBody>
                    <a:bodyPr/>
                    <a:lstStyle/>
                    <a:p>
                      <a:endParaRPr lang="en-US" sz="2400" dirty="0"/>
                    </a:p>
                  </a:txBody>
                  <a:tcPr anchor="ctr"/>
                </a:tc>
                <a:tc>
                  <a:txBody>
                    <a:bodyPr/>
                    <a:lstStyle/>
                    <a:p>
                      <a:endParaRPr lang="en-US" sz="2400"/>
                    </a:p>
                  </a:txBody>
                  <a:tcPr anchor="ctr"/>
                </a:tc>
                <a:tc>
                  <a:txBody>
                    <a:bodyPr/>
                    <a:lstStyle/>
                    <a:p>
                      <a:endParaRPr lang="en-US" sz="2400" dirty="0"/>
                    </a:p>
                  </a:txBody>
                  <a:tcPr anchor="ctr"/>
                </a:tc>
                <a:tc>
                  <a:txBody>
                    <a:bodyPr/>
                    <a:lstStyle/>
                    <a:p>
                      <a:endParaRPr lang="en-US" sz="2400" dirty="0"/>
                    </a:p>
                  </a:txBody>
                  <a:tcPr anchor="ctr"/>
                </a:tc>
                <a:tc>
                  <a:txBody>
                    <a:bodyPr/>
                    <a:lstStyle/>
                    <a:p>
                      <a:r>
                        <a:rPr lang="en-US" sz="2400" dirty="0"/>
                        <a:t>~96%</a:t>
                      </a:r>
                    </a:p>
                  </a:txBody>
                  <a:tcPr anchor="ctr"/>
                </a:tc>
                <a:tc>
                  <a:txBody>
                    <a:bodyPr/>
                    <a:lstStyle/>
                    <a:p>
                      <a:r>
                        <a:rPr lang="en-US" sz="2400" dirty="0"/>
                        <a:t>Reference baseline</a:t>
                      </a:r>
                    </a:p>
                  </a:txBody>
                  <a:tcPr anchor="ctr"/>
                </a:tc>
                <a:extLst>
                  <a:ext uri="{0D108BD9-81ED-4DB2-BD59-A6C34878D82A}">
                    <a16:rowId xmlns:a16="http://schemas.microsoft.com/office/drawing/2014/main" val="987004546"/>
                  </a:ext>
                </a:extLst>
              </a:tr>
            </a:tbl>
          </a:graphicData>
        </a:graphic>
      </p:graphicFrame>
      <p:pic>
        <p:nvPicPr>
          <p:cNvPr id="112" name="Picture 111" descr="A graph with different colored bars&#10;&#10;Description automatically generated with medium confidence">
            <a:extLst>
              <a:ext uri="{FF2B5EF4-FFF2-40B4-BE49-F238E27FC236}">
                <a16:creationId xmlns:a16="http://schemas.microsoft.com/office/drawing/2014/main" id="{3E596BC6-5834-3A75-3EEE-DC6CECD78872}"/>
              </a:ext>
            </a:extLst>
          </p:cNvPr>
          <p:cNvPicPr>
            <a:picLocks noChangeAspect="1"/>
          </p:cNvPicPr>
          <p:nvPr/>
        </p:nvPicPr>
        <p:blipFill>
          <a:blip r:embed="rId14"/>
          <a:stretch>
            <a:fillRect/>
          </a:stretch>
        </p:blipFill>
        <p:spPr>
          <a:xfrm>
            <a:off x="33999055" y="17194258"/>
            <a:ext cx="7732262" cy="4784680"/>
          </a:xfrm>
          <a:prstGeom prst="rect">
            <a:avLst/>
          </a:prstGeom>
        </p:spPr>
      </p:pic>
      <p:sp>
        <p:nvSpPr>
          <p:cNvPr id="113" name="TextBox 112">
            <a:extLst>
              <a:ext uri="{FF2B5EF4-FFF2-40B4-BE49-F238E27FC236}">
                <a16:creationId xmlns:a16="http://schemas.microsoft.com/office/drawing/2014/main" id="{C01A53B6-F897-4C97-D51E-E4B0C7FC4BD8}"/>
              </a:ext>
            </a:extLst>
          </p:cNvPr>
          <p:cNvSpPr txBox="1"/>
          <p:nvPr/>
        </p:nvSpPr>
        <p:spPr>
          <a:xfrm>
            <a:off x="28755328" y="14945336"/>
            <a:ext cx="12798493" cy="7109639"/>
          </a:xfrm>
          <a:prstGeom prst="rect">
            <a:avLst/>
          </a:prstGeom>
          <a:noFill/>
        </p:spPr>
        <p:txBody>
          <a:bodyPr wrap="square">
            <a:spAutoFit/>
          </a:bodyPr>
          <a:lstStyle/>
          <a:p>
            <a:r>
              <a:rPr lang="en-GB" sz="2400" dirty="0">
                <a:solidFill>
                  <a:srgbClr val="000000"/>
                </a:solidFill>
                <a:latin typeface="Arial" panose="020B0604020202020204" pitchFamily="34" charset="0"/>
              </a:rPr>
              <a:t>The models with the Indonesian data performed about </a:t>
            </a:r>
            <a:r>
              <a:rPr lang="en-GB" sz="2400" b="1" dirty="0">
                <a:solidFill>
                  <a:srgbClr val="000000"/>
                </a:solidFill>
                <a:latin typeface="Arial" panose="020B0604020202020204" pitchFamily="34" charset="0"/>
              </a:rPr>
              <a:t>10% worse</a:t>
            </a:r>
            <a:r>
              <a:rPr lang="en-GB" sz="2400" dirty="0">
                <a:solidFill>
                  <a:srgbClr val="000000"/>
                </a:solidFill>
                <a:latin typeface="Arial" panose="020B0604020202020204" pitchFamily="34" charset="0"/>
              </a:rPr>
              <a:t> </a:t>
            </a:r>
            <a:r>
              <a:rPr lang="en-GB" sz="2400" b="1" dirty="0">
                <a:solidFill>
                  <a:srgbClr val="000000"/>
                </a:solidFill>
                <a:latin typeface="Arial" panose="020B0604020202020204" pitchFamily="34" charset="0"/>
              </a:rPr>
              <a:t>than</a:t>
            </a:r>
            <a:r>
              <a:rPr lang="en-GB" sz="2400" dirty="0">
                <a:solidFill>
                  <a:srgbClr val="000000"/>
                </a:solidFill>
                <a:latin typeface="Arial" panose="020B0604020202020204" pitchFamily="34" charset="0"/>
              </a:rPr>
              <a:t> the models with the </a:t>
            </a:r>
            <a:r>
              <a:rPr lang="en-GB" sz="2400" b="1" dirty="0">
                <a:solidFill>
                  <a:srgbClr val="000000"/>
                </a:solidFill>
                <a:latin typeface="Arial" panose="020B0604020202020204" pitchFamily="34" charset="0"/>
              </a:rPr>
              <a:t>South American data</a:t>
            </a:r>
            <a:r>
              <a:rPr lang="en-GB" sz="2400" dirty="0">
                <a:solidFill>
                  <a:srgbClr val="000000"/>
                </a:solidFill>
                <a:latin typeface="Arial" panose="020B0604020202020204" pitchFamily="34" charset="0"/>
              </a:rPr>
              <a:t> from the original dataset. This could be due to several factors: </a:t>
            </a:r>
            <a:r>
              <a:rPr lang="en-GB" sz="2400" b="1" dirty="0">
                <a:solidFill>
                  <a:srgbClr val="000000"/>
                </a:solidFill>
                <a:latin typeface="Arial" panose="020B0604020202020204" pitchFamily="34" charset="0"/>
              </a:rPr>
              <a:t>cloud cover</a:t>
            </a:r>
            <a:r>
              <a:rPr lang="en-GB" sz="2400" dirty="0">
                <a:solidFill>
                  <a:srgbClr val="000000"/>
                </a:solidFill>
                <a:latin typeface="Arial" panose="020B0604020202020204" pitchFamily="34" charset="0"/>
              </a:rPr>
              <a:t> in Indonesia, the </a:t>
            </a:r>
            <a:r>
              <a:rPr lang="en-GB" sz="2400" b="1" dirty="0">
                <a:solidFill>
                  <a:srgbClr val="000000"/>
                </a:solidFill>
                <a:latin typeface="Arial" panose="020B0604020202020204" pitchFamily="34" charset="0"/>
              </a:rPr>
              <a:t>reduced quality</a:t>
            </a:r>
            <a:r>
              <a:rPr lang="en-GB" sz="2400" dirty="0">
                <a:solidFill>
                  <a:srgbClr val="000000"/>
                </a:solidFill>
                <a:latin typeface="Arial" panose="020B0604020202020204" pitchFamily="34" charset="0"/>
              </a:rPr>
              <a:t> in </a:t>
            </a:r>
            <a:r>
              <a:rPr lang="en-GB" sz="2400" b="1" dirty="0">
                <a:solidFill>
                  <a:srgbClr val="000000"/>
                </a:solidFill>
                <a:latin typeface="Arial" panose="020B0604020202020204" pitchFamily="34" charset="0"/>
              </a:rPr>
              <a:t>ground truth data</a:t>
            </a:r>
            <a:r>
              <a:rPr lang="en-GB" sz="2400" dirty="0">
                <a:solidFill>
                  <a:srgbClr val="000000"/>
                </a:solidFill>
                <a:latin typeface="Arial" panose="020B0604020202020204" pitchFamily="34" charset="0"/>
              </a:rPr>
              <a:t> in Indonesia (80.7% accuracy vs ~98% in original paper) and the </a:t>
            </a:r>
            <a:r>
              <a:rPr lang="en-GB" sz="2400" b="1" dirty="0">
                <a:solidFill>
                  <a:srgbClr val="000000"/>
                </a:solidFill>
                <a:latin typeface="Arial" panose="020B0604020202020204" pitchFamily="34" charset="0"/>
              </a:rPr>
              <a:t>difference in biomes </a:t>
            </a:r>
            <a:r>
              <a:rPr lang="en-GB" sz="2400" dirty="0">
                <a:solidFill>
                  <a:srgbClr val="000000"/>
                </a:solidFill>
                <a:latin typeface="Arial" panose="020B0604020202020204" pitchFamily="34" charset="0"/>
              </a:rPr>
              <a:t>and ease contrast of forest vs non-forest in Brazil.</a:t>
            </a:r>
          </a:p>
          <a:p>
            <a:r>
              <a:rPr lang="en-GB" sz="2400" dirty="0">
                <a:solidFill>
                  <a:srgbClr val="000000"/>
                </a:solidFill>
                <a:latin typeface="Arial" panose="020B0604020202020204" pitchFamily="34" charset="0"/>
              </a:rPr>
              <a:t>Through </a:t>
            </a:r>
            <a:r>
              <a:rPr lang="en-GB" sz="2400" b="1" dirty="0">
                <a:solidFill>
                  <a:srgbClr val="000000"/>
                </a:solidFill>
                <a:latin typeface="Arial" panose="020B0604020202020204" pitchFamily="34" charset="0"/>
              </a:rPr>
              <a:t>ablation</a:t>
            </a:r>
            <a:r>
              <a:rPr lang="en-GB" sz="2400" dirty="0">
                <a:solidFill>
                  <a:srgbClr val="000000"/>
                </a:solidFill>
                <a:latin typeface="Arial" panose="020B0604020202020204" pitchFamily="34" charset="0"/>
              </a:rPr>
              <a:t> we can determine that </a:t>
            </a:r>
            <a:r>
              <a:rPr lang="en-GB" sz="2400" b="1" dirty="0">
                <a:solidFill>
                  <a:srgbClr val="000000"/>
                </a:solidFill>
                <a:latin typeface="Arial" panose="020B0604020202020204" pitchFamily="34" charset="0"/>
              </a:rPr>
              <a:t>dropout was helpful </a:t>
            </a:r>
            <a:r>
              <a:rPr lang="en-GB" sz="2400" dirty="0">
                <a:solidFill>
                  <a:srgbClr val="000000"/>
                </a:solidFill>
                <a:latin typeface="Arial" panose="020B0604020202020204" pitchFamily="34" charset="0"/>
              </a:rPr>
              <a:t>for the </a:t>
            </a:r>
            <a:r>
              <a:rPr lang="en-GB" sz="2400" b="1" dirty="0">
                <a:solidFill>
                  <a:srgbClr val="000000"/>
                </a:solidFill>
                <a:latin typeface="Arial" panose="020B0604020202020204" pitchFamily="34" charset="0"/>
              </a:rPr>
              <a:t>Kalimantan</a:t>
            </a:r>
            <a:r>
              <a:rPr lang="en-GB" sz="2400" dirty="0">
                <a:solidFill>
                  <a:srgbClr val="000000"/>
                </a:solidFill>
                <a:latin typeface="Arial" panose="020B0604020202020204" pitchFamily="34" charset="0"/>
              </a:rPr>
              <a:t> </a:t>
            </a:r>
            <a:r>
              <a:rPr lang="en-GB" sz="2400" b="1" dirty="0">
                <a:solidFill>
                  <a:srgbClr val="000000"/>
                </a:solidFill>
                <a:latin typeface="Arial" panose="020B0604020202020204" pitchFamily="34" charset="0"/>
              </a:rPr>
              <a:t>dataset</a:t>
            </a:r>
            <a:r>
              <a:rPr lang="en-GB" sz="2400" dirty="0">
                <a:solidFill>
                  <a:srgbClr val="000000"/>
                </a:solidFill>
                <a:latin typeface="Arial" panose="020B0604020202020204" pitchFamily="34" charset="0"/>
              </a:rPr>
              <a:t> (+3%) but caused </a:t>
            </a:r>
            <a:r>
              <a:rPr lang="en-GB" sz="2400" b="1" dirty="0">
                <a:solidFill>
                  <a:srgbClr val="000000"/>
                </a:solidFill>
                <a:latin typeface="Arial" panose="020B0604020202020204" pitchFamily="34" charset="0"/>
              </a:rPr>
              <a:t>major instability</a:t>
            </a:r>
            <a:r>
              <a:rPr lang="en-GB" sz="2400" dirty="0">
                <a:solidFill>
                  <a:srgbClr val="000000"/>
                </a:solidFill>
                <a:latin typeface="Arial" panose="020B0604020202020204" pitchFamily="34" charset="0"/>
              </a:rPr>
              <a:t> for the </a:t>
            </a:r>
            <a:r>
              <a:rPr lang="en-GB" sz="2400" b="1" dirty="0">
                <a:solidFill>
                  <a:srgbClr val="000000"/>
                </a:solidFill>
                <a:latin typeface="Arial" panose="020B0604020202020204" pitchFamily="34" charset="0"/>
              </a:rPr>
              <a:t>Sumatra</a:t>
            </a:r>
            <a:r>
              <a:rPr lang="en-GB" sz="2400" dirty="0">
                <a:solidFill>
                  <a:srgbClr val="000000"/>
                </a:solidFill>
                <a:latin typeface="Arial" panose="020B0604020202020204" pitchFamily="34" charset="0"/>
              </a:rPr>
              <a:t> </a:t>
            </a:r>
            <a:r>
              <a:rPr lang="en-GB" sz="2400" b="1" dirty="0">
                <a:solidFill>
                  <a:srgbClr val="000000"/>
                </a:solidFill>
                <a:latin typeface="Arial" panose="020B0604020202020204" pitchFamily="34" charset="0"/>
              </a:rPr>
              <a:t>dataset</a:t>
            </a:r>
            <a:r>
              <a:rPr lang="en-GB" sz="2400" dirty="0">
                <a:solidFill>
                  <a:srgbClr val="000000"/>
                </a:solidFill>
                <a:latin typeface="Arial" panose="020B0604020202020204" pitchFamily="34" charset="0"/>
              </a:rPr>
              <a:t>. </a:t>
            </a:r>
          </a:p>
          <a:p>
            <a:r>
              <a:rPr lang="en-GB" sz="2400" dirty="0">
                <a:solidFill>
                  <a:srgbClr val="000000"/>
                </a:solidFill>
                <a:latin typeface="Arial" panose="020B0604020202020204" pitchFamily="34" charset="0"/>
              </a:rPr>
              <a:t>For the Kalimantan dataset it reduced overfitting </a:t>
            </a:r>
          </a:p>
          <a:p>
            <a:r>
              <a:rPr lang="en-GB" sz="2400" dirty="0">
                <a:solidFill>
                  <a:srgbClr val="000000"/>
                </a:solidFill>
                <a:latin typeface="Arial" panose="020B0604020202020204" pitchFamily="34" charset="0"/>
              </a:rPr>
              <a:t>Effectively and aided in generalisation,</a:t>
            </a:r>
          </a:p>
          <a:p>
            <a:r>
              <a:rPr lang="en-GB" sz="2400" dirty="0">
                <a:solidFill>
                  <a:srgbClr val="000000"/>
                </a:solidFill>
                <a:latin typeface="Arial" panose="020B0604020202020204" pitchFamily="34" charset="0"/>
              </a:rPr>
              <a:t>this can further be proven by the </a:t>
            </a:r>
          </a:p>
          <a:p>
            <a:r>
              <a:rPr lang="en-GB" sz="2400" b="1" dirty="0">
                <a:solidFill>
                  <a:srgbClr val="000000"/>
                </a:solidFill>
                <a:latin typeface="Arial" panose="020B0604020202020204" pitchFamily="34" charset="0"/>
              </a:rPr>
              <a:t>cross-region transferability</a:t>
            </a:r>
            <a:r>
              <a:rPr lang="en-GB" sz="2400" dirty="0">
                <a:solidFill>
                  <a:srgbClr val="000000"/>
                </a:solidFill>
                <a:latin typeface="Arial" panose="020B0604020202020204" pitchFamily="34" charset="0"/>
              </a:rPr>
              <a:t> test conducted </a:t>
            </a:r>
          </a:p>
          <a:p>
            <a:r>
              <a:rPr lang="en-GB" sz="2400" dirty="0">
                <a:solidFill>
                  <a:srgbClr val="000000"/>
                </a:solidFill>
                <a:latin typeface="Arial" panose="020B0604020202020204" pitchFamily="34" charset="0"/>
              </a:rPr>
              <a:t>where regions were tested on the other </a:t>
            </a:r>
          </a:p>
          <a:p>
            <a:r>
              <a:rPr lang="en-GB" sz="2400" dirty="0">
                <a:solidFill>
                  <a:srgbClr val="000000"/>
                </a:solidFill>
                <a:latin typeface="Arial" panose="020B0604020202020204" pitchFamily="34" charset="0"/>
              </a:rPr>
              <a:t>regions predictor. Here the Kalimantan </a:t>
            </a:r>
          </a:p>
          <a:p>
            <a:r>
              <a:rPr lang="en-GB" sz="2400" dirty="0">
                <a:solidFill>
                  <a:srgbClr val="000000"/>
                </a:solidFill>
                <a:latin typeface="Arial" panose="020B0604020202020204" pitchFamily="34" charset="0"/>
              </a:rPr>
              <a:t>Adapted Model performed best, showing that</a:t>
            </a:r>
          </a:p>
          <a:p>
            <a:r>
              <a:rPr lang="en-GB" sz="2400" dirty="0">
                <a:solidFill>
                  <a:srgbClr val="000000"/>
                </a:solidFill>
                <a:latin typeface="Arial" panose="020B0604020202020204" pitchFamily="34" charset="0"/>
              </a:rPr>
              <a:t>the </a:t>
            </a:r>
            <a:r>
              <a:rPr lang="en-GB" sz="2400" b="1" dirty="0">
                <a:solidFill>
                  <a:srgbClr val="000000"/>
                </a:solidFill>
                <a:latin typeface="Arial" panose="020B0604020202020204" pitchFamily="34" charset="0"/>
              </a:rPr>
              <a:t>Sumatra model</a:t>
            </a:r>
            <a:r>
              <a:rPr lang="en-GB" sz="2400" dirty="0">
                <a:solidFill>
                  <a:srgbClr val="000000"/>
                </a:solidFill>
                <a:latin typeface="Arial" panose="020B0604020202020204" pitchFamily="34" charset="0"/>
              </a:rPr>
              <a:t> might have </a:t>
            </a:r>
            <a:r>
              <a:rPr lang="en-GB" sz="2400" b="1" dirty="0">
                <a:solidFill>
                  <a:srgbClr val="000000"/>
                </a:solidFill>
                <a:latin typeface="Arial" panose="020B0604020202020204" pitchFamily="34" charset="0"/>
              </a:rPr>
              <a:t>memorised</a:t>
            </a:r>
          </a:p>
          <a:p>
            <a:r>
              <a:rPr lang="en-GB" sz="2400" dirty="0">
                <a:solidFill>
                  <a:srgbClr val="000000"/>
                </a:solidFill>
                <a:latin typeface="Arial" panose="020B0604020202020204" pitchFamily="34" charset="0"/>
              </a:rPr>
              <a:t>the data rather than generalised for</a:t>
            </a:r>
          </a:p>
          <a:p>
            <a:r>
              <a:rPr lang="en-GB" sz="2400" dirty="0">
                <a:solidFill>
                  <a:srgbClr val="000000"/>
                </a:solidFill>
                <a:latin typeface="Arial" panose="020B0604020202020204" pitchFamily="34" charset="0"/>
              </a:rPr>
              <a:t>unseen data. </a:t>
            </a:r>
          </a:p>
          <a:p>
            <a:r>
              <a:rPr lang="en-GB" sz="2400" dirty="0">
                <a:solidFill>
                  <a:srgbClr val="000000"/>
                </a:solidFill>
                <a:latin typeface="Arial" panose="020B0604020202020204" pitchFamily="34" charset="0"/>
              </a:rPr>
              <a:t>Overall the </a:t>
            </a:r>
            <a:r>
              <a:rPr lang="en-GB" sz="2400" b="1" dirty="0">
                <a:solidFill>
                  <a:srgbClr val="000000"/>
                </a:solidFill>
                <a:latin typeface="Arial" panose="020B0604020202020204" pitchFamily="34" charset="0"/>
              </a:rPr>
              <a:t>model performed to an acceptable level</a:t>
            </a:r>
          </a:p>
          <a:p>
            <a:r>
              <a:rPr lang="en-GB" sz="2400" dirty="0">
                <a:solidFill>
                  <a:srgbClr val="000000"/>
                </a:solidFill>
                <a:latin typeface="Arial" panose="020B0604020202020204" pitchFamily="34" charset="0"/>
              </a:rPr>
              <a:t>considering the publicly available data for Indonesia.</a:t>
            </a:r>
          </a:p>
        </p:txBody>
      </p:sp>
      <p:pic>
        <p:nvPicPr>
          <p:cNvPr id="115" name="Picture 114" descr="Sumatra AM Adapted - severe instability in validation due to dropout&#10;">
            <a:extLst>
              <a:ext uri="{FF2B5EF4-FFF2-40B4-BE49-F238E27FC236}">
                <a16:creationId xmlns:a16="http://schemas.microsoft.com/office/drawing/2014/main" id="{96DA1481-FF68-905A-28D0-20928E1C30F9}"/>
              </a:ext>
            </a:extLst>
          </p:cNvPr>
          <p:cNvPicPr>
            <a:picLocks noChangeAspect="1"/>
          </p:cNvPicPr>
          <p:nvPr/>
        </p:nvPicPr>
        <p:blipFill>
          <a:blip r:embed="rId15"/>
          <a:stretch>
            <a:fillRect/>
          </a:stretch>
        </p:blipFill>
        <p:spPr>
          <a:xfrm>
            <a:off x="31804585" y="6909479"/>
            <a:ext cx="3544564" cy="2407839"/>
          </a:xfrm>
          <a:prstGeom prst="rect">
            <a:avLst/>
          </a:prstGeom>
        </p:spPr>
      </p:pic>
      <p:pic>
        <p:nvPicPr>
          <p:cNvPr id="117" name="Picture 116" descr="Kalimantan AM Adapted - less overfitting, the dropout is working here">
            <a:extLst>
              <a:ext uri="{FF2B5EF4-FFF2-40B4-BE49-F238E27FC236}">
                <a16:creationId xmlns:a16="http://schemas.microsoft.com/office/drawing/2014/main" id="{D4CF09E3-E7A3-10F2-9238-4FBE7DBA36C2}"/>
              </a:ext>
            </a:extLst>
          </p:cNvPr>
          <p:cNvPicPr>
            <a:picLocks noChangeAspect="1"/>
          </p:cNvPicPr>
          <p:nvPr/>
        </p:nvPicPr>
        <p:blipFill>
          <a:blip r:embed="rId16"/>
          <a:stretch>
            <a:fillRect/>
          </a:stretch>
        </p:blipFill>
        <p:spPr>
          <a:xfrm>
            <a:off x="38371273" y="6892227"/>
            <a:ext cx="3377675" cy="2436631"/>
          </a:xfrm>
          <a:prstGeom prst="rect">
            <a:avLst/>
          </a:prstGeom>
        </p:spPr>
      </p:pic>
      <p:pic>
        <p:nvPicPr>
          <p:cNvPr id="119" name="Picture 118" descr="Kalimantan without dropout, severe overfitting">
            <a:extLst>
              <a:ext uri="{FF2B5EF4-FFF2-40B4-BE49-F238E27FC236}">
                <a16:creationId xmlns:a16="http://schemas.microsoft.com/office/drawing/2014/main" id="{523C7E25-9178-F54B-F9AB-3DB9C20D1F84}"/>
              </a:ext>
            </a:extLst>
          </p:cNvPr>
          <p:cNvPicPr>
            <a:picLocks noChangeAspect="1"/>
          </p:cNvPicPr>
          <p:nvPr/>
        </p:nvPicPr>
        <p:blipFill>
          <a:blip r:embed="rId17"/>
          <a:stretch>
            <a:fillRect/>
          </a:stretch>
        </p:blipFill>
        <p:spPr>
          <a:xfrm>
            <a:off x="35106449" y="6919345"/>
            <a:ext cx="3343052" cy="2420831"/>
          </a:xfrm>
          <a:prstGeom prst="rect">
            <a:avLst/>
          </a:prstGeom>
        </p:spPr>
      </p:pic>
      <p:pic>
        <p:nvPicPr>
          <p:cNvPr id="121" name="Picture 120" descr="Sumatra AM - slight overfitting">
            <a:extLst>
              <a:ext uri="{FF2B5EF4-FFF2-40B4-BE49-F238E27FC236}">
                <a16:creationId xmlns:a16="http://schemas.microsoft.com/office/drawing/2014/main" id="{CDDF2432-F097-FC59-8947-A44CF1D9636D}"/>
              </a:ext>
            </a:extLst>
          </p:cNvPr>
          <p:cNvPicPr>
            <a:picLocks noChangeAspect="1"/>
          </p:cNvPicPr>
          <p:nvPr/>
        </p:nvPicPr>
        <p:blipFill>
          <a:blip r:embed="rId18"/>
          <a:stretch>
            <a:fillRect/>
          </a:stretch>
        </p:blipFill>
        <p:spPr>
          <a:xfrm>
            <a:off x="28674264" y="6949520"/>
            <a:ext cx="3263868" cy="2367798"/>
          </a:xfrm>
          <a:prstGeom prst="rect">
            <a:avLst/>
          </a:prstGeom>
        </p:spPr>
      </p:pic>
      <p:sp>
        <p:nvSpPr>
          <p:cNvPr id="122" name="TextBox 121">
            <a:extLst>
              <a:ext uri="{FF2B5EF4-FFF2-40B4-BE49-F238E27FC236}">
                <a16:creationId xmlns:a16="http://schemas.microsoft.com/office/drawing/2014/main" id="{5E3618C6-593D-7179-39D2-623C90D50782}"/>
              </a:ext>
            </a:extLst>
          </p:cNvPr>
          <p:cNvSpPr txBox="1"/>
          <p:nvPr/>
        </p:nvSpPr>
        <p:spPr>
          <a:xfrm>
            <a:off x="28728384" y="6291208"/>
            <a:ext cx="2156862" cy="523220"/>
          </a:xfrm>
          <a:prstGeom prst="rect">
            <a:avLst/>
          </a:prstGeom>
          <a:noFill/>
        </p:spPr>
        <p:txBody>
          <a:bodyPr wrap="square">
            <a:spAutoFit/>
          </a:bodyPr>
          <a:lstStyle/>
          <a:p>
            <a:r>
              <a:rPr lang="en-US" sz="2800" dirty="0"/>
              <a:t>Sumatra AM</a:t>
            </a:r>
          </a:p>
        </p:txBody>
      </p:sp>
      <p:sp>
        <p:nvSpPr>
          <p:cNvPr id="123" name="TextBox 122">
            <a:extLst>
              <a:ext uri="{FF2B5EF4-FFF2-40B4-BE49-F238E27FC236}">
                <a16:creationId xmlns:a16="http://schemas.microsoft.com/office/drawing/2014/main" id="{B92FF1A8-94CD-2248-F413-EB6577237B8B}"/>
              </a:ext>
            </a:extLst>
          </p:cNvPr>
          <p:cNvSpPr txBox="1"/>
          <p:nvPr/>
        </p:nvSpPr>
        <p:spPr>
          <a:xfrm>
            <a:off x="31743716" y="6284800"/>
            <a:ext cx="3605433" cy="523220"/>
          </a:xfrm>
          <a:prstGeom prst="rect">
            <a:avLst/>
          </a:prstGeom>
          <a:noFill/>
        </p:spPr>
        <p:txBody>
          <a:bodyPr wrap="square">
            <a:spAutoFit/>
          </a:bodyPr>
          <a:lstStyle/>
          <a:p>
            <a:r>
              <a:rPr lang="en-US" sz="2800" dirty="0"/>
              <a:t>Sumatra AM Adapted</a:t>
            </a:r>
          </a:p>
        </p:txBody>
      </p:sp>
      <p:sp>
        <p:nvSpPr>
          <p:cNvPr id="124" name="TextBox 123">
            <a:extLst>
              <a:ext uri="{FF2B5EF4-FFF2-40B4-BE49-F238E27FC236}">
                <a16:creationId xmlns:a16="http://schemas.microsoft.com/office/drawing/2014/main" id="{DC484ED1-B6B1-9390-999C-14AC23554774}"/>
              </a:ext>
            </a:extLst>
          </p:cNvPr>
          <p:cNvSpPr txBox="1"/>
          <p:nvPr/>
        </p:nvSpPr>
        <p:spPr>
          <a:xfrm>
            <a:off x="35406512" y="6291208"/>
            <a:ext cx="2699680" cy="523220"/>
          </a:xfrm>
          <a:prstGeom prst="rect">
            <a:avLst/>
          </a:prstGeom>
          <a:noFill/>
        </p:spPr>
        <p:txBody>
          <a:bodyPr wrap="square">
            <a:spAutoFit/>
          </a:bodyPr>
          <a:lstStyle/>
          <a:p>
            <a:r>
              <a:rPr lang="en-US" sz="2800" dirty="0"/>
              <a:t>Kalimantan AM</a:t>
            </a:r>
          </a:p>
        </p:txBody>
      </p:sp>
      <p:sp>
        <p:nvSpPr>
          <p:cNvPr id="125" name="TextBox 124">
            <a:extLst>
              <a:ext uri="{FF2B5EF4-FFF2-40B4-BE49-F238E27FC236}">
                <a16:creationId xmlns:a16="http://schemas.microsoft.com/office/drawing/2014/main" id="{963C9ABB-9CDB-97E1-C029-F8BA93D59D81}"/>
              </a:ext>
            </a:extLst>
          </p:cNvPr>
          <p:cNvSpPr txBox="1"/>
          <p:nvPr/>
        </p:nvSpPr>
        <p:spPr>
          <a:xfrm>
            <a:off x="38607092" y="6054346"/>
            <a:ext cx="3140070" cy="954107"/>
          </a:xfrm>
          <a:prstGeom prst="rect">
            <a:avLst/>
          </a:prstGeom>
          <a:noFill/>
        </p:spPr>
        <p:txBody>
          <a:bodyPr wrap="square">
            <a:spAutoFit/>
          </a:bodyPr>
          <a:lstStyle/>
          <a:p>
            <a:r>
              <a:rPr lang="en-US" sz="2800" dirty="0"/>
              <a:t>Kalimantan AM</a:t>
            </a:r>
          </a:p>
          <a:p>
            <a:r>
              <a:rPr lang="en-US" sz="2800" dirty="0"/>
              <a:t>Adapted</a:t>
            </a:r>
          </a:p>
        </p:txBody>
      </p:sp>
      <p:sp>
        <p:nvSpPr>
          <p:cNvPr id="3" name="TextBox 2">
            <a:extLst>
              <a:ext uri="{FF2B5EF4-FFF2-40B4-BE49-F238E27FC236}">
                <a16:creationId xmlns:a16="http://schemas.microsoft.com/office/drawing/2014/main" id="{DD061E76-5652-B033-7767-AC6431F3D5C3}"/>
              </a:ext>
            </a:extLst>
          </p:cNvPr>
          <p:cNvSpPr txBox="1"/>
          <p:nvPr/>
        </p:nvSpPr>
        <p:spPr>
          <a:xfrm>
            <a:off x="28636409" y="28786860"/>
            <a:ext cx="13966523" cy="769441"/>
          </a:xfrm>
          <a:prstGeom prst="rect">
            <a:avLst/>
          </a:prstGeom>
          <a:noFill/>
        </p:spPr>
        <p:txBody>
          <a:bodyPr wrap="square">
            <a:spAutoFit/>
          </a:bodyPr>
          <a:lstStyle/>
          <a:p>
            <a:r>
              <a:rPr lang="en-US" sz="4400" dirty="0">
                <a:solidFill>
                  <a:schemeClr val="bg1"/>
                </a:solidFill>
                <a:hlinkClick r:id="rId4">
                  <a:extLst>
                    <a:ext uri="{A12FA001-AC4F-418D-AE19-62706E023703}">
                      <ahyp:hlinkClr xmlns:ahyp="http://schemas.microsoft.com/office/drawing/2018/hyperlinkcolor" val="tx"/>
                    </a:ext>
                  </a:extLst>
                </a:hlinkClick>
              </a:rPr>
              <a:t>https://github.com/Shadyabu/deforestation_indonesia</a:t>
            </a:r>
            <a:r>
              <a:rPr lang="en-US" sz="4400" dirty="0">
                <a:solidFill>
                  <a:schemeClr val="bg1"/>
                </a:solidFill>
              </a:rPr>
              <a:t> </a:t>
            </a:r>
          </a:p>
        </p:txBody>
      </p:sp>
    </p:spTree>
    <p:extLst>
      <p:ext uri="{BB962C8B-B14F-4D97-AF65-F5344CB8AC3E}">
        <p14:creationId xmlns:p14="http://schemas.microsoft.com/office/powerpoint/2010/main" val="3552670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78C8-AD4D-B32D-8C1E-9700FA36A57E}"/>
              </a:ext>
            </a:extLst>
          </p:cNvPr>
          <p:cNvSpPr>
            <a:spLocks noGrp="1"/>
          </p:cNvSpPr>
          <p:nvPr>
            <p:ph type="title"/>
          </p:nvPr>
        </p:nvSpPr>
        <p:spPr>
          <a:xfrm>
            <a:off x="1058785" y="919091"/>
            <a:ext cx="40717941" cy="1089401"/>
          </a:xfrm>
        </p:spPr>
        <p:txBody>
          <a:bodyPr/>
          <a:lstStyle/>
          <a:p>
            <a:r>
              <a:rPr lang="en-US" dirty="0"/>
              <a:t>Notes</a:t>
            </a:r>
          </a:p>
        </p:txBody>
      </p:sp>
      <p:sp>
        <p:nvSpPr>
          <p:cNvPr id="3" name="Text Placeholder 2">
            <a:extLst>
              <a:ext uri="{FF2B5EF4-FFF2-40B4-BE49-F238E27FC236}">
                <a16:creationId xmlns:a16="http://schemas.microsoft.com/office/drawing/2014/main" id="{96EE4D9D-871F-B7BA-49EF-061C132F796C}"/>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E79C044-872D-51E8-C528-B87D951B770A}"/>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5DF24F34-C3BC-4FA7-DBE1-0F81140A54D6}"/>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E60303D1-74C1-7868-BF6E-C87E08B7BCB7}"/>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EF6B30A5-DA76-1F09-B02D-72550F4BEBD9}"/>
              </a:ext>
            </a:extLst>
          </p:cNvPr>
          <p:cNvSpPr>
            <a:spLocks noGrp="1"/>
          </p:cNvSpPr>
          <p:nvPr>
            <p:ph type="body" sz="quarter" idx="12"/>
          </p:nvPr>
        </p:nvSpPr>
        <p:spPr/>
        <p:txBody>
          <a:bodyPr/>
          <a:lstStyle/>
          <a:p>
            <a:endParaRPr lang="en-US"/>
          </a:p>
        </p:txBody>
      </p:sp>
      <p:sp>
        <p:nvSpPr>
          <p:cNvPr id="9" name="TextBox 8">
            <a:extLst>
              <a:ext uri="{FF2B5EF4-FFF2-40B4-BE49-F238E27FC236}">
                <a16:creationId xmlns:a16="http://schemas.microsoft.com/office/drawing/2014/main" id="{561BF1F1-C215-3757-5D6E-C68FA669B70D}"/>
              </a:ext>
            </a:extLst>
          </p:cNvPr>
          <p:cNvSpPr txBox="1"/>
          <p:nvPr/>
        </p:nvSpPr>
        <p:spPr>
          <a:xfrm>
            <a:off x="2523744" y="5425510"/>
            <a:ext cx="38776656" cy="18558927"/>
          </a:xfrm>
          <a:prstGeom prst="rect">
            <a:avLst/>
          </a:prstGeom>
          <a:noFill/>
        </p:spPr>
        <p:txBody>
          <a:bodyPr wrap="square" rtlCol="0">
            <a:spAutoFit/>
          </a:bodyPr>
          <a:lstStyle/>
          <a:p>
            <a:r>
              <a:rPr lang="en-US" sz="4800" dirty="0"/>
              <a:t>79% of deforestation done to make space for agriculture</a:t>
            </a:r>
          </a:p>
          <a:p>
            <a:r>
              <a:rPr lang="en-US" sz="4800" dirty="0">
                <a:hlinkClick r:id="rId2"/>
              </a:rPr>
              <a:t>https://www.globalforestwatch.org/dashboards/country/IDN/?map=eyJjYW5Cb3VuZCI6dHJ1ZX0%3D</a:t>
            </a:r>
            <a:r>
              <a:rPr lang="en-US" sz="4800" dirty="0"/>
              <a:t> </a:t>
            </a:r>
          </a:p>
          <a:p>
            <a:endParaRPr lang="en-US" sz="4800" dirty="0"/>
          </a:p>
          <a:p>
            <a:r>
              <a:rPr lang="en-US" sz="4800" dirty="0"/>
              <a:t>3.3 tons per hectare of palm oil vs 0.7 tons per hectare for the second most efficient crop (global average, it is even at 5.4t/ha in Indonesia). Solution is not to punish farmers but to support the most vulnerable in making a livelihood in a sustainable manner (maybe investing in more processing plants in areas with high deforestation risk since 50% of palm oil is exported unprocessed)</a:t>
            </a:r>
          </a:p>
          <a:p>
            <a:r>
              <a:rPr lang="en-US" sz="4800" dirty="0">
                <a:hlinkClick r:id="rId3"/>
              </a:rPr>
              <a:t>https://www.mdpi.com/2073-4395/15/6/1465</a:t>
            </a:r>
            <a:endParaRPr lang="en-US" sz="4800" dirty="0"/>
          </a:p>
          <a:p>
            <a:r>
              <a:rPr lang="en-US" sz="4800" dirty="0">
                <a:hlinkClick r:id="rId2"/>
              </a:rPr>
              <a:t>https://www.globalforestwatch.org/dashboards/country/IDN/?map=eyJjYW5Cb3VuZCI6dHJ1ZX0%3D</a:t>
            </a:r>
            <a:r>
              <a:rPr lang="en-US" sz="4800" dirty="0"/>
              <a:t> </a:t>
            </a:r>
          </a:p>
          <a:p>
            <a:endParaRPr lang="en-US" sz="4800" dirty="0"/>
          </a:p>
          <a:p>
            <a:r>
              <a:rPr lang="en-US" sz="4800" dirty="0"/>
              <a:t>Were on right track: </a:t>
            </a:r>
            <a:r>
              <a:rPr lang="en-US" sz="4800" dirty="0" err="1"/>
              <a:t>Averageing</a:t>
            </a:r>
            <a:r>
              <a:rPr lang="en-US" sz="4800" dirty="0"/>
              <a:t> below 1Mha of tree coverage loss from 2019 to 2022 but then trending upwards again in recent years, </a:t>
            </a:r>
            <a:r>
              <a:rPr lang="en-US" sz="4800" dirty="0" err="1"/>
              <a:t>averageing</a:t>
            </a:r>
            <a:r>
              <a:rPr lang="en-US" sz="4800" dirty="0"/>
              <a:t> over 1Mha a year from 2022 and 2024. Tree coverage loss is not the same as deforestation. Tree coverage and deforestation are measured when an area has a &gt;30% loss of tree canopy coverage, it counts as deforestation if it is within the limits of a forest and tree coverage if not.</a:t>
            </a:r>
          </a:p>
          <a:p>
            <a:endParaRPr lang="en-US" sz="4800" dirty="0"/>
          </a:p>
          <a:p>
            <a:r>
              <a:rPr lang="en-US" sz="4800" dirty="0"/>
              <a:t>Deforestation creating horrible floods, devastating local infrastructure and leading to famine. </a:t>
            </a:r>
          </a:p>
          <a:p>
            <a:r>
              <a:rPr lang="en-US" sz="4800" dirty="0">
                <a:hlinkClick r:id="rId4"/>
              </a:rPr>
              <a:t>https://carbon-pulse.com/464583/</a:t>
            </a:r>
            <a:endParaRPr lang="en-US" sz="4800" dirty="0"/>
          </a:p>
          <a:p>
            <a:r>
              <a:rPr lang="en-US" sz="4800" dirty="0">
                <a:hlinkClick r:id="rId5"/>
              </a:rPr>
              <a:t>https://www.reuters.com/sustainability/climate-energy/indonesia-promises-action-any-mining-permit-violations-sumatra-floods-toll-about-2025-12-04/</a:t>
            </a:r>
            <a:r>
              <a:rPr lang="en-US" sz="4800" dirty="0"/>
              <a:t> </a:t>
            </a:r>
          </a:p>
          <a:p>
            <a:endParaRPr lang="en-US" sz="4800" dirty="0"/>
          </a:p>
          <a:p>
            <a:r>
              <a:rPr lang="en-US" sz="4800" dirty="0"/>
              <a:t>The Indonesian government is committed to making change: they fined mining and palm oil companies 2.7billion USD for operating in forest areas (just recently, on December 8th 2025) </a:t>
            </a:r>
          </a:p>
          <a:p>
            <a:r>
              <a:rPr lang="en-US" sz="4800" dirty="0">
                <a:hlinkClick r:id="rId6"/>
              </a:rPr>
              <a:t>https://www.reuters.com/sustainability/indonesia-fines-dozens-palm-oil-mining-companies-23-billion-operating-forest-2025-12-08/</a:t>
            </a:r>
            <a:endParaRPr lang="en-US" sz="4800" dirty="0"/>
          </a:p>
          <a:p>
            <a:r>
              <a:rPr lang="en-US" sz="4800" dirty="0">
                <a:hlinkClick r:id="rId5"/>
              </a:rPr>
              <a:t>https://www.reuters.com/sustainability/climate-energy/indonesia-promises-action-any-mining-permit-violations-sumatra-floods-toll-about-2025-12-04/</a:t>
            </a:r>
            <a:r>
              <a:rPr lang="en-US" sz="4800" dirty="0"/>
              <a:t> </a:t>
            </a:r>
          </a:p>
          <a:p>
            <a:endParaRPr lang="en-US" sz="4800" dirty="0"/>
          </a:p>
        </p:txBody>
      </p:sp>
      <p:sp>
        <p:nvSpPr>
          <p:cNvPr id="13" name="TextBox 12">
            <a:extLst>
              <a:ext uri="{FF2B5EF4-FFF2-40B4-BE49-F238E27FC236}">
                <a16:creationId xmlns:a16="http://schemas.microsoft.com/office/drawing/2014/main" id="{0E053BE5-92BA-81BC-213B-8AF9F60D8B69}"/>
              </a:ext>
            </a:extLst>
          </p:cNvPr>
          <p:cNvSpPr txBox="1"/>
          <p:nvPr/>
        </p:nvSpPr>
        <p:spPr>
          <a:xfrm>
            <a:off x="2523744" y="23772040"/>
            <a:ext cx="37862256" cy="3046988"/>
          </a:xfrm>
          <a:prstGeom prst="rect">
            <a:avLst/>
          </a:prstGeom>
          <a:noFill/>
        </p:spPr>
        <p:txBody>
          <a:bodyPr wrap="square">
            <a:spAutoFit/>
          </a:bodyPr>
          <a:lstStyle/>
          <a:p>
            <a:r>
              <a:rPr lang="en-US" sz="4800" b="0" i="0" u="none" strike="noStrike" dirty="0" err="1">
                <a:solidFill>
                  <a:srgbClr val="000000"/>
                </a:solidFill>
                <a:effectLst/>
                <a:latin typeface="-webkit-standard"/>
              </a:rPr>
              <a:t>MapBiomas</a:t>
            </a:r>
            <a:r>
              <a:rPr lang="en-US" sz="4800" b="0" i="0" u="none" strike="noStrike" dirty="0">
                <a:solidFill>
                  <a:srgbClr val="000000"/>
                </a:solidFill>
                <a:effectLst/>
                <a:latin typeface="-webkit-standard"/>
              </a:rPr>
              <a:t> Indonesia for mapping – it is under creative commons license (https://</a:t>
            </a:r>
            <a:r>
              <a:rPr lang="en-US" sz="4800" b="0" i="0" u="none" strike="noStrike" dirty="0" err="1">
                <a:solidFill>
                  <a:srgbClr val="000000"/>
                </a:solidFill>
                <a:effectLst/>
                <a:latin typeface="-webkit-standard"/>
              </a:rPr>
              <a:t>brasil.mapbiomas.org</a:t>
            </a:r>
            <a:r>
              <a:rPr lang="en-US" sz="4800" b="0" i="0" u="none" strike="noStrike" dirty="0">
                <a:solidFill>
                  <a:srgbClr val="000000"/>
                </a:solidFill>
                <a:effectLst/>
                <a:latin typeface="-webkit-standard"/>
              </a:rPr>
              <a:t>/</a:t>
            </a:r>
            <a:r>
              <a:rPr lang="en-US" sz="4800" b="0" i="0" u="none" strike="noStrike" dirty="0" err="1">
                <a:solidFill>
                  <a:srgbClr val="000000"/>
                </a:solidFill>
                <a:effectLst/>
                <a:latin typeface="-webkit-standard"/>
              </a:rPr>
              <a:t>en</a:t>
            </a:r>
            <a:r>
              <a:rPr lang="en-US" sz="4800" b="0" i="0" u="none" strike="noStrike" dirty="0">
                <a:solidFill>
                  <a:srgbClr val="000000"/>
                </a:solidFill>
                <a:effectLst/>
                <a:latin typeface="-webkit-standard"/>
              </a:rPr>
              <a:t>/</a:t>
            </a:r>
            <a:r>
              <a:rPr lang="en-US" sz="4800" b="0" i="0" u="none" strike="noStrike" dirty="0" err="1">
                <a:solidFill>
                  <a:srgbClr val="000000"/>
                </a:solidFill>
                <a:effectLst/>
                <a:latin typeface="-webkit-standard"/>
              </a:rPr>
              <a:t>perguntas-frequentes</a:t>
            </a:r>
            <a:r>
              <a:rPr lang="en-US" sz="4800" b="0" i="0" u="none" strike="noStrike" dirty="0">
                <a:solidFill>
                  <a:srgbClr val="000000"/>
                </a:solidFill>
                <a:effectLst/>
                <a:latin typeface="-webkit-standard"/>
              </a:rPr>
              <a:t>/) https://</a:t>
            </a:r>
            <a:r>
              <a:rPr lang="en-US" sz="4800" b="0" i="0" u="none" strike="noStrike" dirty="0" err="1">
                <a:solidFill>
                  <a:srgbClr val="000000"/>
                </a:solidFill>
                <a:effectLst/>
                <a:latin typeface="-webkit-standard"/>
              </a:rPr>
              <a:t>mapbiomas.org</a:t>
            </a:r>
            <a:r>
              <a:rPr lang="en-US" sz="4800" b="0" i="0" u="none" strike="noStrike" dirty="0">
                <a:solidFill>
                  <a:srgbClr val="000000"/>
                </a:solidFill>
                <a:effectLst/>
                <a:latin typeface="-webkit-standard"/>
              </a:rPr>
              <a:t>/</a:t>
            </a:r>
            <a:r>
              <a:rPr lang="en-US" sz="4800" b="0" i="0" u="none" strike="noStrike" dirty="0" err="1">
                <a:solidFill>
                  <a:srgbClr val="000000"/>
                </a:solidFill>
                <a:effectLst/>
                <a:latin typeface="-webkit-standard"/>
              </a:rPr>
              <a:t>analise</a:t>
            </a:r>
            <a:r>
              <a:rPr lang="en-US" sz="4800" b="0" i="0" u="none" strike="noStrike" dirty="0">
                <a:solidFill>
                  <a:srgbClr val="000000"/>
                </a:solidFill>
                <a:effectLst/>
                <a:latin typeface="-webkit-standard"/>
              </a:rPr>
              <a:t>-de-</a:t>
            </a:r>
            <a:r>
              <a:rPr lang="en-US" sz="4800" b="0" i="0" u="none" strike="noStrike" dirty="0" err="1">
                <a:solidFill>
                  <a:srgbClr val="000000"/>
                </a:solidFill>
                <a:effectLst/>
                <a:latin typeface="-webkit-standard"/>
              </a:rPr>
              <a:t>acuracia</a:t>
            </a:r>
            <a:endParaRPr lang="en-US" sz="4800" b="0" i="0" u="none" strike="noStrike" dirty="0">
              <a:solidFill>
                <a:srgbClr val="000000"/>
              </a:solidFill>
              <a:effectLst/>
              <a:latin typeface="-webkit-standard"/>
            </a:endParaRPr>
          </a:p>
          <a:p>
            <a:r>
              <a:rPr lang="en-US" sz="4800" dirty="0">
                <a:solidFill>
                  <a:srgbClr val="000000"/>
                </a:solidFill>
                <a:latin typeface="-webkit-standard"/>
              </a:rPr>
              <a:t>Sentinel-2 4band data for training() 10m pixel </a:t>
            </a:r>
            <a:r>
              <a:rPr lang="en-US" sz="4800" dirty="0">
                <a:solidFill>
                  <a:srgbClr val="000000"/>
                </a:solidFill>
                <a:latin typeface="-webkit-standard"/>
                <a:hlinkClick r:id="rId7"/>
              </a:rPr>
              <a:t>https://www.copernicus.eu/en/documentation/information-material/esa-cci-open-data-portal-projectdata-access</a:t>
            </a:r>
            <a:endParaRPr lang="en-US" sz="4800" dirty="0">
              <a:solidFill>
                <a:srgbClr val="000000"/>
              </a:solidFill>
              <a:latin typeface="-webkit-standard"/>
            </a:endParaRPr>
          </a:p>
        </p:txBody>
      </p:sp>
    </p:spTree>
    <p:extLst>
      <p:ext uri="{BB962C8B-B14F-4D97-AF65-F5344CB8AC3E}">
        <p14:creationId xmlns:p14="http://schemas.microsoft.com/office/powerpoint/2010/main" val="2120476496"/>
      </p:ext>
    </p:extLst>
  </p:cSld>
  <p:clrMapOvr>
    <a:masterClrMapping/>
  </p:clrMapOvr>
</p:sld>
</file>

<file path=ppt/theme/theme1.xml><?xml version="1.0" encoding="utf-8"?>
<a:theme xmlns:a="http://schemas.openxmlformats.org/drawingml/2006/main" name="UCL_Black_A0_Landscape_Poster_Theme">
  <a:themeElements>
    <a:clrScheme name="UCL Black Theme">
      <a:dk1>
        <a:sysClr val="windowText" lastClr="000000"/>
      </a:dk1>
      <a:lt1>
        <a:srgbClr val="FFFFFF"/>
      </a:lt1>
      <a:dk2>
        <a:srgbClr val="000000"/>
      </a:dk2>
      <a:lt2>
        <a:srgbClr val="E6E6E6"/>
      </a:lt2>
      <a:accent1>
        <a:srgbClr val="F6BE00"/>
      </a:accent1>
      <a:accent2>
        <a:srgbClr val="B5BD00"/>
      </a:accent2>
      <a:accent3>
        <a:srgbClr val="A4DBE8"/>
      </a:accent3>
      <a:accent4>
        <a:srgbClr val="8C8279"/>
      </a:accent4>
      <a:accent5>
        <a:srgbClr val="EA7600"/>
      </a:accent5>
      <a:accent6>
        <a:srgbClr val="E03C31"/>
      </a:accent6>
      <a:hlink>
        <a:srgbClr val="0563C1"/>
      </a:hlink>
      <a:folHlink>
        <a:srgbClr val="954F72"/>
      </a:folHlink>
    </a:clrScheme>
    <a:fontScheme name="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L_A0_Landscape_Poster_Master.potx" id="{E6ADF204-7703-4FAF-A4DB-2F2B8C53F31A}" vid="{08D27FD6-0F78-412E-B5C8-B2578D9762C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4ADD47B68F244089BBDDC01A883908" ma:contentTypeVersion="13" ma:contentTypeDescription="Create a new document." ma:contentTypeScope="" ma:versionID="1a95ec089373963790b30efd154ab720">
  <xsd:schema xmlns:xsd="http://www.w3.org/2001/XMLSchema" xmlns:xs="http://www.w3.org/2001/XMLSchema" xmlns:p="http://schemas.microsoft.com/office/2006/metadata/properties" xmlns:ns3="d5fb6ed1-db9c-48a3-a5c6-9c2d850d1a1b" xmlns:ns4="31319a9f-c50a-4d3b-8fa9-492cace4e4c3" targetNamespace="http://schemas.microsoft.com/office/2006/metadata/properties" ma:root="true" ma:fieldsID="638ba751aff1c145b5af88aaaab0b652" ns3:_="" ns4:_="">
    <xsd:import namespace="d5fb6ed1-db9c-48a3-a5c6-9c2d850d1a1b"/>
    <xsd:import namespace="31319a9f-c50a-4d3b-8fa9-492cace4e4c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fb6ed1-db9c-48a3-a5c6-9c2d850d1a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1319a9f-c50a-4d3b-8fa9-492cace4e4c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093D280-CC88-44B2-A27A-0AE5D325F8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fb6ed1-db9c-48a3-a5c6-9c2d850d1a1b"/>
    <ds:schemaRef ds:uri="31319a9f-c50a-4d3b-8fa9-492cace4e4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4005A4-B56F-4752-B379-808441D9ECD6}">
  <ds:schemaRefs>
    <ds:schemaRef ds:uri="http://schemas.microsoft.com/sharepoint/v3/contenttype/forms"/>
  </ds:schemaRefs>
</ds:datastoreItem>
</file>

<file path=customXml/itemProps3.xml><?xml version="1.0" encoding="utf-8"?>
<ds:datastoreItem xmlns:ds="http://schemas.openxmlformats.org/officeDocument/2006/customXml" ds:itemID="{CE35FEB0-B839-4E5E-AADA-024AA63178E7}">
  <ds:schemaRefs>
    <ds:schemaRef ds:uri="http://www.w3.org/XML/1998/namespace"/>
    <ds:schemaRef ds:uri="31319a9f-c50a-4d3b-8fa9-492cace4e4c3"/>
    <ds:schemaRef ds:uri="http://schemas.microsoft.com/office/2006/documentManagement/types"/>
    <ds:schemaRef ds:uri="http://purl.org/dc/terms/"/>
    <ds:schemaRef ds:uri="http://purl.org/dc/elements/1.1/"/>
    <ds:schemaRef ds:uri="http://schemas.microsoft.com/office/infopath/2007/PartnerControls"/>
    <ds:schemaRef ds:uri="d5fb6ed1-db9c-48a3-a5c6-9c2d850d1a1b"/>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UCL_A0_Landscape_Poster_Master</Template>
  <TotalTime>9688</TotalTime>
  <Words>1639</Words>
  <Application>Microsoft Macintosh PowerPoint</Application>
  <PresentationFormat>Custom</PresentationFormat>
  <Paragraphs>131</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-webkit-standard</vt:lpstr>
      <vt:lpstr>Arial</vt:lpstr>
      <vt:lpstr>Helvetica</vt:lpstr>
      <vt:lpstr>UCL_Black_A0_Landscape_Poster_Theme</vt:lpstr>
      <vt:lpstr>Attention U-Net for Deforestation Detection in Indonesia</vt:lpstr>
      <vt:lpstr>Notes</vt:lpstr>
    </vt:vector>
  </TitlesOfParts>
  <Company>University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A0 Landscape Poster Template</dc:subject>
  <dc:creator>Petterson, Helen</dc:creator>
  <cp:keywords>A0 Landscape Poster</cp:keywords>
  <cp:lastModifiedBy>1</cp:lastModifiedBy>
  <cp:revision>17</cp:revision>
  <dcterms:created xsi:type="dcterms:W3CDTF">2020-10-12T16:47:39Z</dcterms:created>
  <dcterms:modified xsi:type="dcterms:W3CDTF">2025-12-11T10:08:18Z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0x010100994ADD47B68F244089BBDDC01A883908</vt:lpwstr>
  </property>
</Properties>
</file>